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8288000" cy="10287000"/>
  <p:notesSz cx="6858000" cy="9144000"/>
  <p:embeddedFontLs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Roboto Bold" panose="020B0604020202020204" charset="0"/>
      <p:regular r:id="rId24"/>
    </p:embeddedFont>
    <p:embeddedFont>
      <p:font typeface="Source Sans Pro" panose="020B0503030403020204" pitchFamily="34" charset="0"/>
      <p:regular r:id="rId25"/>
    </p:embeddedFont>
    <p:embeddedFont>
      <p:font typeface="Source Sans Pro Bold" panose="020B0604020202020204" charset="0"/>
      <p:regular r:id="rId26"/>
    </p:embeddedFont>
    <p:embeddedFont>
      <p:font typeface="Source Sans Pro Bold Italics" panose="020B0604020202020204" charset="0"/>
      <p:regular r:id="rId27"/>
    </p:embeddedFont>
    <p:embeddedFont>
      <p:font typeface="Source Sans Pro Italics" panose="020B0604020202020204" charset="0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4" d="100"/>
          <a:sy n="54" d="100"/>
        </p:scale>
        <p:origin x="754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jpe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image" Target="../media/image6.svg"/><Relationship Id="rId7" Type="http://schemas.openxmlformats.org/officeDocument/2006/relationships/image" Target="../media/image8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3.svg"/><Relationship Id="rId4" Type="http://schemas.openxmlformats.org/officeDocument/2006/relationships/image" Target="../media/image2.png"/><Relationship Id="rId9" Type="http://schemas.openxmlformats.org/officeDocument/2006/relationships/image" Target="../media/image25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eg"/><Relationship Id="rId3" Type="http://schemas.openxmlformats.org/officeDocument/2006/relationships/image" Target="../media/image6.svg"/><Relationship Id="rId7" Type="http://schemas.openxmlformats.org/officeDocument/2006/relationships/image" Target="../media/image8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eg"/><Relationship Id="rId3" Type="http://schemas.openxmlformats.org/officeDocument/2006/relationships/image" Target="../media/image6.svg"/><Relationship Id="rId7" Type="http://schemas.openxmlformats.org/officeDocument/2006/relationships/image" Target="../media/image8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3.svg"/><Relationship Id="rId4" Type="http://schemas.openxmlformats.org/officeDocument/2006/relationships/image" Target="../media/image2.png"/><Relationship Id="rId9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3" Type="http://schemas.openxmlformats.org/officeDocument/2006/relationships/image" Target="../media/image6.svg"/><Relationship Id="rId7" Type="http://schemas.openxmlformats.org/officeDocument/2006/relationships/image" Target="../media/image8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3.svg"/><Relationship Id="rId4" Type="http://schemas.openxmlformats.org/officeDocument/2006/relationships/image" Target="../media/image2.png"/><Relationship Id="rId9" Type="http://schemas.openxmlformats.org/officeDocument/2006/relationships/image" Target="../media/image30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8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eg"/><Relationship Id="rId3" Type="http://schemas.openxmlformats.org/officeDocument/2006/relationships/image" Target="../media/image6.svg"/><Relationship Id="rId7" Type="http://schemas.openxmlformats.org/officeDocument/2006/relationships/image" Target="../media/image8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3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8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eg"/><Relationship Id="rId3" Type="http://schemas.openxmlformats.org/officeDocument/2006/relationships/image" Target="../media/image6.svg"/><Relationship Id="rId7" Type="http://schemas.openxmlformats.org/officeDocument/2006/relationships/image" Target="../media/image8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6.svg"/><Relationship Id="rId7" Type="http://schemas.openxmlformats.org/officeDocument/2006/relationships/image" Target="../media/image8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3.svg"/><Relationship Id="rId4" Type="http://schemas.openxmlformats.org/officeDocument/2006/relationships/image" Target="../media/image2.png"/><Relationship Id="rId9" Type="http://schemas.openxmlformats.org/officeDocument/2006/relationships/image" Target="../media/image10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eg"/><Relationship Id="rId3" Type="http://schemas.openxmlformats.org/officeDocument/2006/relationships/image" Target="../media/image6.svg"/><Relationship Id="rId7" Type="http://schemas.openxmlformats.org/officeDocument/2006/relationships/image" Target="../media/image8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3.svg"/><Relationship Id="rId7" Type="http://schemas.openxmlformats.org/officeDocument/2006/relationships/image" Target="../media/image12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jpeg"/><Relationship Id="rId5" Type="http://schemas.openxmlformats.org/officeDocument/2006/relationships/image" Target="../media/image8.svg"/><Relationship Id="rId10" Type="http://schemas.openxmlformats.org/officeDocument/2006/relationships/image" Target="../media/image6.svg"/><Relationship Id="rId4" Type="http://schemas.openxmlformats.org/officeDocument/2006/relationships/image" Target="../media/image7.png"/><Relationship Id="rId9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7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6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image" Target="../media/image6.svg"/><Relationship Id="rId7" Type="http://schemas.openxmlformats.org/officeDocument/2006/relationships/image" Target="../media/image8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6.svg"/><Relationship Id="rId7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19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openxmlformats.org/officeDocument/2006/relationships/image" Target="../media/image6.svg"/><Relationship Id="rId7" Type="http://schemas.openxmlformats.org/officeDocument/2006/relationships/image" Target="../media/image8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3.svg"/><Relationship Id="rId4" Type="http://schemas.openxmlformats.org/officeDocument/2006/relationships/image" Target="../media/image2.png"/><Relationship Id="rId9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openxmlformats.org/officeDocument/2006/relationships/image" Target="../media/image6.svg"/><Relationship Id="rId7" Type="http://schemas.openxmlformats.org/officeDocument/2006/relationships/image" Target="../media/image8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3.svg"/><Relationship Id="rId4" Type="http://schemas.openxmlformats.org/officeDocument/2006/relationships/image" Target="../media/image2.png"/><Relationship Id="rId9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7865" b="786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028700" y="1028700"/>
            <a:ext cx="16230600" cy="8229600"/>
            <a:chOff x="0" y="0"/>
            <a:chExt cx="3774616" cy="191389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774617" cy="1913890"/>
            </a:xfrm>
            <a:custGeom>
              <a:avLst/>
              <a:gdLst/>
              <a:ahLst/>
              <a:cxnLst/>
              <a:rect l="l" t="t" r="r" b="b"/>
              <a:pathLst>
                <a:path w="3774617" h="1913890">
                  <a:moveTo>
                    <a:pt x="0" y="0"/>
                  </a:moveTo>
                  <a:lnTo>
                    <a:pt x="3774617" y="0"/>
                  </a:lnTo>
                  <a:lnTo>
                    <a:pt x="3774617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1E2C25">
                <a:alpha val="69804"/>
              </a:srgbClr>
            </a:solidFill>
          </p:spPr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flipH="1" flipV="1">
            <a:off x="0" y="0"/>
            <a:ext cx="2614584" cy="2614584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5673416" y="7672416"/>
            <a:ext cx="2614584" cy="2614584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7956723" y="2825637"/>
            <a:ext cx="989135" cy="989135"/>
            <a:chOff x="0" y="0"/>
            <a:chExt cx="6350000" cy="6350000"/>
          </a:xfrm>
        </p:grpSpPr>
        <p:sp>
          <p:nvSpPr>
            <p:cNvPr id="8" name="Freeform 8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4C8F36">
                <a:alpha val="49804"/>
              </a:srgbClr>
            </a:solidFill>
          </p:spPr>
        </p:sp>
      </p:grpSp>
      <p:sp>
        <p:nvSpPr>
          <p:cNvPr id="9" name="TextBox 9"/>
          <p:cNvSpPr txBox="1"/>
          <p:nvPr/>
        </p:nvSpPr>
        <p:spPr>
          <a:xfrm>
            <a:off x="1028700" y="3747467"/>
            <a:ext cx="16230600" cy="2506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406"/>
              </a:lnSpc>
              <a:spcBef>
                <a:spcPct val="0"/>
              </a:spcBef>
            </a:pPr>
            <a:r>
              <a:rPr lang="en-US" sz="14576">
                <a:solidFill>
                  <a:srgbClr val="FFFFFF"/>
                </a:solidFill>
                <a:latin typeface="Roboto Bold"/>
              </a:rPr>
              <a:t>WELCOME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8649433" y="2825637"/>
            <a:ext cx="989135" cy="989135"/>
            <a:chOff x="0" y="0"/>
            <a:chExt cx="6350000" cy="6350000"/>
          </a:xfrm>
        </p:grpSpPr>
        <p:sp>
          <p:nvSpPr>
            <p:cNvPr id="11" name="Freeform 11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4C8F36">
                <a:alpha val="49804"/>
              </a:srgbClr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9342143" y="2825637"/>
            <a:ext cx="989135" cy="989135"/>
            <a:chOff x="0" y="0"/>
            <a:chExt cx="6350000" cy="6350000"/>
          </a:xfrm>
        </p:grpSpPr>
        <p:sp>
          <p:nvSpPr>
            <p:cNvPr id="13" name="Freeform 1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4C8F36">
                <a:alpha val="49804"/>
              </a:srgbClr>
            </a:solidFill>
          </p:spPr>
        </p:sp>
      </p:grpSp>
      <p:grpSp>
        <p:nvGrpSpPr>
          <p:cNvPr id="14" name="Group 14"/>
          <p:cNvGrpSpPr/>
          <p:nvPr/>
        </p:nvGrpSpPr>
        <p:grpSpPr>
          <a:xfrm>
            <a:off x="-848613" y="7241691"/>
            <a:ext cx="4033217" cy="4033217"/>
            <a:chOff x="0" y="0"/>
            <a:chExt cx="6350000" cy="6350000"/>
          </a:xfrm>
        </p:grpSpPr>
        <p:sp>
          <p:nvSpPr>
            <p:cNvPr id="15" name="Freeform 1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4C8F36">
                <a:alpha val="9804"/>
              </a:srgbClr>
            </a:solidFill>
          </p:spPr>
        </p:sp>
      </p:grpSp>
      <p:grpSp>
        <p:nvGrpSpPr>
          <p:cNvPr id="16" name="Group 16"/>
          <p:cNvGrpSpPr/>
          <p:nvPr/>
        </p:nvGrpSpPr>
        <p:grpSpPr>
          <a:xfrm>
            <a:off x="15103395" y="-987909"/>
            <a:ext cx="4033217" cy="4033217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4C8F36">
                <a:alpha val="9804"/>
              </a:srgbClr>
            </a:solidFill>
          </p:spPr>
        </p:sp>
      </p:grpSp>
      <p:sp>
        <p:nvSpPr>
          <p:cNvPr id="18" name="TextBox 18"/>
          <p:cNvSpPr txBox="1"/>
          <p:nvPr/>
        </p:nvSpPr>
        <p:spPr>
          <a:xfrm>
            <a:off x="2614584" y="6479457"/>
            <a:ext cx="1305883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 spc="709">
                <a:solidFill>
                  <a:srgbClr val="FFFFFF"/>
                </a:solidFill>
                <a:latin typeface="Source Sans Pro"/>
              </a:rPr>
              <a:t>BRIKKHAYON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14876763" y="1817931"/>
            <a:ext cx="1593306" cy="1593306"/>
            <a:chOff x="0" y="0"/>
            <a:chExt cx="6350000" cy="6350000"/>
          </a:xfrm>
        </p:grpSpPr>
        <p:sp>
          <p:nvSpPr>
            <p:cNvPr id="20" name="Freeform 20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4C8F36">
                <a:alpha val="9804"/>
              </a:srgbClr>
            </a:solidFill>
          </p:spPr>
        </p:sp>
      </p:grpSp>
      <p:grpSp>
        <p:nvGrpSpPr>
          <p:cNvPr id="21" name="Group 21"/>
          <p:cNvGrpSpPr/>
          <p:nvPr/>
        </p:nvGrpSpPr>
        <p:grpSpPr>
          <a:xfrm>
            <a:off x="1817931" y="6875763"/>
            <a:ext cx="1593306" cy="1593306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4C8F36">
                <a:alpha val="9804"/>
              </a:srgbClr>
            </a:solidFill>
          </p:spPr>
        </p:sp>
      </p:grpSp>
      <p:grpSp>
        <p:nvGrpSpPr>
          <p:cNvPr id="23" name="Group 23"/>
          <p:cNvGrpSpPr>
            <a:grpSpLocks noChangeAspect="1"/>
          </p:cNvGrpSpPr>
          <p:nvPr/>
        </p:nvGrpSpPr>
        <p:grpSpPr>
          <a:xfrm>
            <a:off x="8323381" y="7241691"/>
            <a:ext cx="1641238" cy="1641231"/>
            <a:chOff x="0" y="0"/>
            <a:chExt cx="6350000" cy="6349975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AE3B4418-5990-A955-BA03-D5E538EE6366}"/>
              </a:ext>
            </a:extLst>
          </p:cNvPr>
          <p:cNvSpPr txBox="1"/>
          <p:nvPr/>
        </p:nvSpPr>
        <p:spPr>
          <a:xfrm>
            <a:off x="17727667" y="9486900"/>
            <a:ext cx="5603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2C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5400000">
            <a:off x="17193074" y="8153849"/>
            <a:ext cx="1472602" cy="736301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flipH="1" flipV="1">
            <a:off x="0" y="0"/>
            <a:ext cx="1345171" cy="1345171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349612" y="345969"/>
            <a:ext cx="502555" cy="476158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1345171" y="4538943"/>
            <a:ext cx="494567" cy="494567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4C8F36">
                <a:alpha val="49804"/>
              </a:srgbClr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1691526" y="4538943"/>
            <a:ext cx="494567" cy="494567"/>
            <a:chOff x="0" y="0"/>
            <a:chExt cx="6350000" cy="6350000"/>
          </a:xfrm>
        </p:grpSpPr>
        <p:sp>
          <p:nvSpPr>
            <p:cNvPr id="8" name="Freeform 8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4C8F36">
                <a:alpha val="49804"/>
              </a:srgbClr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2037881" y="4538943"/>
            <a:ext cx="494567" cy="494567"/>
            <a:chOff x="0" y="0"/>
            <a:chExt cx="6350000" cy="6350000"/>
          </a:xfrm>
        </p:grpSpPr>
        <p:sp>
          <p:nvSpPr>
            <p:cNvPr id="10" name="Freeform 10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4C8F36">
                <a:alpha val="49804"/>
              </a:srgbClr>
            </a:solidFill>
          </p:spPr>
        </p:sp>
      </p:grp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11964983" y="672586"/>
            <a:ext cx="4407932" cy="8721850"/>
            <a:chOff x="0" y="0"/>
            <a:chExt cx="2620010" cy="5184140"/>
          </a:xfrm>
        </p:grpSpPr>
        <p:sp>
          <p:nvSpPr>
            <p:cNvPr id="12" name="Freeform 12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8"/>
              <a:stretch>
                <a:fillRect l="-8" r="-8"/>
              </a:stretch>
            </a:blipFill>
          </p:spPr>
        </p:sp>
        <p:sp>
          <p:nvSpPr>
            <p:cNvPr id="14" name="Freeform 14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16" name="Freeform 16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17" name="Freeform 17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18" name="Freeform 18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19" name="Freeform 19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20" name="Freeform 20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sp>
        <p:nvSpPr>
          <p:cNvPr id="21" name="TextBox 21"/>
          <p:cNvSpPr txBox="1"/>
          <p:nvPr/>
        </p:nvSpPr>
        <p:spPr>
          <a:xfrm>
            <a:off x="1345171" y="2433283"/>
            <a:ext cx="9431503" cy="1800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014"/>
              </a:lnSpc>
            </a:pPr>
            <a:r>
              <a:rPr lang="en-US" sz="6099">
                <a:solidFill>
                  <a:srgbClr val="FFFFFF"/>
                </a:solidFill>
                <a:latin typeface="Roboto Bold"/>
              </a:rPr>
              <a:t>Voice recognition based searching</a:t>
            </a:r>
          </a:p>
        </p:txBody>
      </p:sp>
      <p:grpSp>
        <p:nvGrpSpPr>
          <p:cNvPr id="22" name="Group 22"/>
          <p:cNvGrpSpPr>
            <a:grpSpLocks noChangeAspect="1"/>
          </p:cNvGrpSpPr>
          <p:nvPr/>
        </p:nvGrpSpPr>
        <p:grpSpPr>
          <a:xfrm>
            <a:off x="5155727" y="3328951"/>
            <a:ext cx="905196" cy="905192"/>
            <a:chOff x="0" y="0"/>
            <a:chExt cx="6350000" cy="6349975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9"/>
              <a:stretch>
                <a:fillRect/>
              </a:stretch>
            </a:blipFill>
          </p:spPr>
        </p:sp>
      </p:grpSp>
      <p:sp>
        <p:nvSpPr>
          <p:cNvPr id="24" name="TextBox 24"/>
          <p:cNvSpPr txBox="1"/>
          <p:nvPr/>
        </p:nvSpPr>
        <p:spPr>
          <a:xfrm>
            <a:off x="1345171" y="5263346"/>
            <a:ext cx="8796793" cy="2794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FFFFFF"/>
                </a:solidFill>
                <a:latin typeface="Source Sans Pro"/>
              </a:rPr>
              <a:t>Flutter package </a:t>
            </a:r>
            <a:r>
              <a:rPr lang="en-US" sz="3999">
                <a:solidFill>
                  <a:srgbClr val="FFFFFF"/>
                </a:solidFill>
                <a:latin typeface="Source Sans Pro Bold Italics"/>
              </a:rPr>
              <a:t>speech-to-text </a:t>
            </a:r>
            <a:r>
              <a:rPr lang="en-US" sz="3999">
                <a:solidFill>
                  <a:srgbClr val="FFFFFF"/>
                </a:solidFill>
                <a:latin typeface="Source Sans Pro"/>
              </a:rPr>
              <a:t>is used to convert voice to text when the button is pressed. Then it can be used to search for plants containing that suffix or prefix.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28475AD-4C10-0666-09AD-D6CE6528480F}"/>
              </a:ext>
            </a:extLst>
          </p:cNvPr>
          <p:cNvSpPr txBox="1"/>
          <p:nvPr/>
        </p:nvSpPr>
        <p:spPr>
          <a:xfrm>
            <a:off x="17713624" y="8291166"/>
            <a:ext cx="5743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2C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5400000">
            <a:off x="17193074" y="8153849"/>
            <a:ext cx="1472602" cy="736301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flipH="1" flipV="1">
            <a:off x="0" y="0"/>
            <a:ext cx="1345171" cy="1345171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349612" y="345969"/>
            <a:ext cx="502555" cy="476158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7827797" y="3414964"/>
            <a:ext cx="494567" cy="494567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4C8F36">
                <a:alpha val="49804"/>
              </a:srgbClr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8174152" y="3414347"/>
            <a:ext cx="494567" cy="494567"/>
            <a:chOff x="0" y="0"/>
            <a:chExt cx="6350000" cy="6350000"/>
          </a:xfrm>
        </p:grpSpPr>
        <p:sp>
          <p:nvSpPr>
            <p:cNvPr id="8" name="Freeform 8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4C8F36">
                <a:alpha val="49804"/>
              </a:srgbClr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8520507" y="3414347"/>
            <a:ext cx="494567" cy="494567"/>
            <a:chOff x="0" y="0"/>
            <a:chExt cx="6350000" cy="6350000"/>
          </a:xfrm>
        </p:grpSpPr>
        <p:sp>
          <p:nvSpPr>
            <p:cNvPr id="10" name="Freeform 10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4C8F36">
                <a:alpha val="49804"/>
              </a:srgbClr>
            </a:solidFill>
          </p:spPr>
        </p:sp>
      </p:grp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2335038" y="672586"/>
            <a:ext cx="4407932" cy="8721850"/>
            <a:chOff x="0" y="0"/>
            <a:chExt cx="2620010" cy="5184140"/>
          </a:xfrm>
        </p:grpSpPr>
        <p:sp>
          <p:nvSpPr>
            <p:cNvPr id="12" name="Freeform 12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8"/>
              <a:stretch>
                <a:fillRect l="-8" r="-8"/>
              </a:stretch>
            </a:blipFill>
          </p:spPr>
        </p:sp>
        <p:sp>
          <p:nvSpPr>
            <p:cNvPr id="14" name="Freeform 14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16" name="Freeform 16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17" name="Freeform 17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18" name="Freeform 18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19" name="Freeform 19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20" name="Freeform 20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sp>
        <p:nvSpPr>
          <p:cNvPr id="21" name="TextBox 21"/>
          <p:cNvSpPr txBox="1"/>
          <p:nvPr/>
        </p:nvSpPr>
        <p:spPr>
          <a:xfrm>
            <a:off x="7827797" y="2161636"/>
            <a:ext cx="9431503" cy="8553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555"/>
              </a:lnSpc>
            </a:pPr>
            <a:r>
              <a:rPr lang="en-US" sz="5700">
                <a:solidFill>
                  <a:srgbClr val="FFFFFF"/>
                </a:solidFill>
                <a:latin typeface="Roboto Bold"/>
              </a:rPr>
              <a:t>Suggestions when searching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7827797" y="4233382"/>
            <a:ext cx="8796793" cy="2089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FFFFFF"/>
                </a:solidFill>
                <a:latin typeface="Source Sans Pro"/>
              </a:rPr>
              <a:t>The searching is executed according to suffix and prefix of searched character or string.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2A5561C-79B0-F3A3-DBC5-5703A70E293B}"/>
              </a:ext>
            </a:extLst>
          </p:cNvPr>
          <p:cNvSpPr txBox="1"/>
          <p:nvPr/>
        </p:nvSpPr>
        <p:spPr>
          <a:xfrm>
            <a:off x="17754600" y="8291166"/>
            <a:ext cx="5603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2C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5400000">
            <a:off x="17193074" y="8153849"/>
            <a:ext cx="1472602" cy="736301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flipH="1" flipV="1">
            <a:off x="0" y="0"/>
            <a:ext cx="1345171" cy="1345171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349612" y="345969"/>
            <a:ext cx="502555" cy="476158"/>
          </a:xfrm>
          <a:prstGeom prst="rect">
            <a:avLst/>
          </a:prstGeom>
        </p:spPr>
      </p:pic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2541205" y="672586"/>
            <a:ext cx="4407932" cy="8721850"/>
            <a:chOff x="0" y="0"/>
            <a:chExt cx="2620010" cy="5184140"/>
          </a:xfrm>
        </p:grpSpPr>
        <p:sp>
          <p:nvSpPr>
            <p:cNvPr id="6" name="Freeform 6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8"/>
              <a:stretch>
                <a:fillRect l="-8" r="-8"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sp>
        <p:nvSpPr>
          <p:cNvPr id="15" name="TextBox 15"/>
          <p:cNvSpPr txBox="1"/>
          <p:nvPr/>
        </p:nvSpPr>
        <p:spPr>
          <a:xfrm>
            <a:off x="1345171" y="3067815"/>
            <a:ext cx="9431503" cy="8553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555"/>
              </a:lnSpc>
            </a:pPr>
            <a:r>
              <a:rPr lang="en-US" sz="5700">
                <a:solidFill>
                  <a:srgbClr val="FFFFFF"/>
                </a:solidFill>
                <a:latin typeface="Roboto Bold"/>
              </a:rPr>
              <a:t>Plant location in map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1345171" y="4239384"/>
            <a:ext cx="494567" cy="494567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4C8F36">
                <a:alpha val="49804"/>
              </a:srgbClr>
            </a:solidFill>
          </p:spPr>
        </p:sp>
      </p:grpSp>
      <p:grpSp>
        <p:nvGrpSpPr>
          <p:cNvPr id="18" name="Group 18"/>
          <p:cNvGrpSpPr/>
          <p:nvPr/>
        </p:nvGrpSpPr>
        <p:grpSpPr>
          <a:xfrm>
            <a:off x="1691526" y="4238767"/>
            <a:ext cx="494567" cy="494567"/>
            <a:chOff x="0" y="0"/>
            <a:chExt cx="6350000" cy="6350000"/>
          </a:xfrm>
        </p:grpSpPr>
        <p:sp>
          <p:nvSpPr>
            <p:cNvPr id="19" name="Freeform 19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4C8F36">
                <a:alpha val="49804"/>
              </a:srgbClr>
            </a:solidFill>
          </p:spPr>
        </p:sp>
      </p:grpSp>
      <p:grpSp>
        <p:nvGrpSpPr>
          <p:cNvPr id="20" name="Group 20"/>
          <p:cNvGrpSpPr/>
          <p:nvPr/>
        </p:nvGrpSpPr>
        <p:grpSpPr>
          <a:xfrm>
            <a:off x="2037881" y="4238767"/>
            <a:ext cx="494567" cy="494567"/>
            <a:chOff x="0" y="0"/>
            <a:chExt cx="6350000" cy="6350000"/>
          </a:xfrm>
        </p:grpSpPr>
        <p:sp>
          <p:nvSpPr>
            <p:cNvPr id="21" name="Freeform 21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4C8F36">
                <a:alpha val="49804"/>
              </a:srgbClr>
            </a:solidFill>
          </p:spPr>
        </p:sp>
      </p:grpSp>
      <p:grpSp>
        <p:nvGrpSpPr>
          <p:cNvPr id="22" name="Group 22"/>
          <p:cNvGrpSpPr>
            <a:grpSpLocks noChangeAspect="1"/>
          </p:cNvGrpSpPr>
          <p:nvPr/>
        </p:nvGrpSpPr>
        <p:grpSpPr>
          <a:xfrm>
            <a:off x="8500753" y="3058290"/>
            <a:ext cx="905196" cy="905192"/>
            <a:chOff x="0" y="0"/>
            <a:chExt cx="6350000" cy="6349975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9"/>
              <a:stretch>
                <a:fillRect t="-11166" b="-11166"/>
              </a:stretch>
            </a:blipFill>
          </p:spPr>
        </p:sp>
      </p:grpSp>
      <p:sp>
        <p:nvSpPr>
          <p:cNvPr id="24" name="TextBox 24"/>
          <p:cNvSpPr txBox="1"/>
          <p:nvPr/>
        </p:nvSpPr>
        <p:spPr>
          <a:xfrm>
            <a:off x="1345171" y="5139560"/>
            <a:ext cx="8796793" cy="2089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FFFFFF"/>
                </a:solidFill>
                <a:latin typeface="Source Sans Pro"/>
              </a:rPr>
              <a:t>The location of a plant can be viewed by pressing the 'Find location' button from 'product detail' page.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68DFD73-0711-0087-0926-46244B4971FD}"/>
              </a:ext>
            </a:extLst>
          </p:cNvPr>
          <p:cNvSpPr txBox="1"/>
          <p:nvPr/>
        </p:nvSpPr>
        <p:spPr>
          <a:xfrm>
            <a:off x="17754600" y="8291166"/>
            <a:ext cx="5603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2C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5400000">
            <a:off x="17193074" y="8153849"/>
            <a:ext cx="1472602" cy="736301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flipH="1" flipV="1">
            <a:off x="0" y="0"/>
            <a:ext cx="1345171" cy="1345171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349612" y="345969"/>
            <a:ext cx="502555" cy="476158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7007927" y="2377350"/>
            <a:ext cx="494567" cy="494567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4C8F36">
                <a:alpha val="49804"/>
              </a:srgbClr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7354282" y="2377350"/>
            <a:ext cx="494567" cy="494567"/>
            <a:chOff x="0" y="0"/>
            <a:chExt cx="6350000" cy="6350000"/>
          </a:xfrm>
        </p:grpSpPr>
        <p:sp>
          <p:nvSpPr>
            <p:cNvPr id="8" name="Freeform 8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4C8F36">
                <a:alpha val="49804"/>
              </a:srgbClr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7700637" y="2377350"/>
            <a:ext cx="494567" cy="494567"/>
            <a:chOff x="0" y="0"/>
            <a:chExt cx="6350000" cy="6350000"/>
          </a:xfrm>
        </p:grpSpPr>
        <p:sp>
          <p:nvSpPr>
            <p:cNvPr id="10" name="Freeform 10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4C8F36">
                <a:alpha val="49804"/>
              </a:srgbClr>
            </a:solidFill>
          </p:spPr>
        </p:sp>
      </p:grp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1640992" y="-3550318"/>
            <a:ext cx="3967011" cy="7849414"/>
            <a:chOff x="0" y="0"/>
            <a:chExt cx="2620010" cy="5184140"/>
          </a:xfrm>
        </p:grpSpPr>
        <p:sp>
          <p:nvSpPr>
            <p:cNvPr id="12" name="Freeform 12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8"/>
              <a:stretch>
                <a:fillRect l="-8" r="-8"/>
              </a:stretch>
            </a:blipFill>
          </p:spPr>
        </p:sp>
        <p:sp>
          <p:nvSpPr>
            <p:cNvPr id="14" name="Freeform 14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16" name="Freeform 16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17" name="Freeform 17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18" name="Freeform 18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19" name="Freeform 19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20" name="Freeform 20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id="21" name="Group 21"/>
          <p:cNvGrpSpPr/>
          <p:nvPr/>
        </p:nvGrpSpPr>
        <p:grpSpPr>
          <a:xfrm>
            <a:off x="6909808" y="4834841"/>
            <a:ext cx="182635" cy="182635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62A64C"/>
            </a:solidFill>
          </p:spPr>
        </p:sp>
      </p:grpSp>
      <p:grpSp>
        <p:nvGrpSpPr>
          <p:cNvPr id="23" name="Group 23"/>
          <p:cNvGrpSpPr/>
          <p:nvPr/>
        </p:nvGrpSpPr>
        <p:grpSpPr>
          <a:xfrm>
            <a:off x="12354212" y="4834841"/>
            <a:ext cx="182635" cy="182635"/>
            <a:chOff x="0" y="0"/>
            <a:chExt cx="6350000" cy="6350000"/>
          </a:xfrm>
        </p:grpSpPr>
        <p:sp>
          <p:nvSpPr>
            <p:cNvPr id="24" name="Freeform 24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62A64C"/>
            </a:solidFill>
          </p:spPr>
        </p:sp>
      </p:grpSp>
      <p:grpSp>
        <p:nvGrpSpPr>
          <p:cNvPr id="25" name="Group 25"/>
          <p:cNvGrpSpPr/>
          <p:nvPr/>
        </p:nvGrpSpPr>
        <p:grpSpPr>
          <a:xfrm>
            <a:off x="6909808" y="7226068"/>
            <a:ext cx="182635" cy="182635"/>
            <a:chOff x="0" y="0"/>
            <a:chExt cx="6350000" cy="6350000"/>
          </a:xfrm>
        </p:grpSpPr>
        <p:sp>
          <p:nvSpPr>
            <p:cNvPr id="26" name="Freeform 26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62A64C"/>
            </a:solidFill>
          </p:spPr>
        </p:sp>
      </p:grpSp>
      <p:grpSp>
        <p:nvGrpSpPr>
          <p:cNvPr id="27" name="Group 27"/>
          <p:cNvGrpSpPr/>
          <p:nvPr/>
        </p:nvGrpSpPr>
        <p:grpSpPr>
          <a:xfrm>
            <a:off x="12354212" y="7226068"/>
            <a:ext cx="182635" cy="182635"/>
            <a:chOff x="0" y="0"/>
            <a:chExt cx="6350000" cy="6350000"/>
          </a:xfrm>
        </p:grpSpPr>
        <p:sp>
          <p:nvSpPr>
            <p:cNvPr id="28" name="Freeform 28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62A64C"/>
            </a:solidFill>
          </p:spPr>
        </p:sp>
      </p:grpSp>
      <p:grpSp>
        <p:nvGrpSpPr>
          <p:cNvPr id="29" name="Group 29"/>
          <p:cNvGrpSpPr>
            <a:grpSpLocks noChangeAspect="1"/>
          </p:cNvGrpSpPr>
          <p:nvPr/>
        </p:nvGrpSpPr>
        <p:grpSpPr>
          <a:xfrm>
            <a:off x="1640992" y="5370586"/>
            <a:ext cx="3967011" cy="7849414"/>
            <a:chOff x="0" y="0"/>
            <a:chExt cx="2620010" cy="5184140"/>
          </a:xfrm>
        </p:grpSpPr>
        <p:sp>
          <p:nvSpPr>
            <p:cNvPr id="30" name="Freeform 30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31" name="Freeform 31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9"/>
              <a:stretch>
                <a:fillRect l="-8" r="-8"/>
              </a:stretch>
            </a:blipFill>
          </p:spPr>
        </p:sp>
        <p:sp>
          <p:nvSpPr>
            <p:cNvPr id="32" name="Freeform 32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33" name="Freeform 33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34" name="Freeform 34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35" name="Freeform 35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36" name="Freeform 36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37" name="Freeform 37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38" name="Freeform 38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sp>
        <p:nvSpPr>
          <p:cNvPr id="39" name="TextBox 39"/>
          <p:cNvSpPr txBox="1"/>
          <p:nvPr/>
        </p:nvSpPr>
        <p:spPr>
          <a:xfrm>
            <a:off x="7007927" y="1354696"/>
            <a:ext cx="9431503" cy="9150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014"/>
              </a:lnSpc>
            </a:pPr>
            <a:r>
              <a:rPr lang="en-US" sz="6099">
                <a:solidFill>
                  <a:srgbClr val="FFFFFF"/>
                </a:solidFill>
                <a:latin typeface="Roboto Bold"/>
              </a:rPr>
              <a:t>Sorted by categories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7007927" y="2922387"/>
            <a:ext cx="8796793" cy="1384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FFFFFF"/>
                </a:solidFill>
                <a:latin typeface="Source Sans Pro"/>
              </a:rPr>
              <a:t>Plants are sorted under 4 different types of categories: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7335167" y="5353573"/>
            <a:ext cx="4479730" cy="1397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Source Sans Pro"/>
              </a:rPr>
              <a:t>A shrub is a small to medium sized plant. Shrubs can be either deciduous or evergreen with height less than 6-10 meters tall.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7335167" y="4576591"/>
            <a:ext cx="2697270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62A64C"/>
                </a:solidFill>
                <a:latin typeface="Source Sans Pro Bold"/>
              </a:rPr>
              <a:t>Shrubs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12779570" y="5344048"/>
            <a:ext cx="4479730" cy="1054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Source Sans Pro"/>
              </a:rPr>
              <a:t>Herbs are widely distributed and widespread group of plants, excluding vegetables.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12779570" y="4576591"/>
            <a:ext cx="2697270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62A64C"/>
                </a:solidFill>
                <a:latin typeface="Source Sans Pro Bold"/>
              </a:rPr>
              <a:t>Herbs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7335167" y="7735276"/>
            <a:ext cx="4479730" cy="1054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Source Sans Pro"/>
              </a:rPr>
              <a:t>Climbers are the plants which take some external support to grow vertically, for example: beans, peas, money plants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7335167" y="6967818"/>
            <a:ext cx="2697270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62A64C"/>
                </a:solidFill>
                <a:latin typeface="Source Sans Pro Bold"/>
              </a:rPr>
              <a:t>Climbers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12779570" y="7735276"/>
            <a:ext cx="4479730" cy="1054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Source Sans Pro"/>
              </a:rPr>
              <a:t>Trees are the tallest plants among all categories. It plays a significant role in erosion and moderating the climate.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12779570" y="6967818"/>
            <a:ext cx="2697270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62A64C"/>
                </a:solidFill>
                <a:latin typeface="Source Sans Pro Bold"/>
              </a:rPr>
              <a:t>Trees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D8ED86B-1FD5-B42A-4209-0F3D702CD5AC}"/>
              </a:ext>
            </a:extLst>
          </p:cNvPr>
          <p:cNvSpPr txBox="1"/>
          <p:nvPr/>
        </p:nvSpPr>
        <p:spPr>
          <a:xfrm>
            <a:off x="17754600" y="8291166"/>
            <a:ext cx="5603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13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2C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5400000">
            <a:off x="17193074" y="8153849"/>
            <a:ext cx="1472602" cy="736301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flipH="1" flipV="1">
            <a:off x="0" y="0"/>
            <a:ext cx="1345171" cy="1345171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349612" y="345969"/>
            <a:ext cx="502555" cy="476158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8564856" y="2826918"/>
            <a:ext cx="577140" cy="577140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4C8F36">
                <a:alpha val="49804"/>
              </a:srgbClr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8969038" y="2826918"/>
            <a:ext cx="577140" cy="577140"/>
            <a:chOff x="0" y="0"/>
            <a:chExt cx="6350000" cy="6350000"/>
          </a:xfrm>
        </p:grpSpPr>
        <p:sp>
          <p:nvSpPr>
            <p:cNvPr id="8" name="Freeform 8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4C8F36">
                <a:alpha val="49804"/>
              </a:srgbClr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9373220" y="2826918"/>
            <a:ext cx="577140" cy="577140"/>
            <a:chOff x="0" y="0"/>
            <a:chExt cx="6350000" cy="6350000"/>
          </a:xfrm>
        </p:grpSpPr>
        <p:sp>
          <p:nvSpPr>
            <p:cNvPr id="10" name="Freeform 10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4C8F36">
                <a:alpha val="49804"/>
              </a:srgbClr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1247052" y="4225558"/>
            <a:ext cx="182635" cy="182635"/>
            <a:chOff x="0" y="0"/>
            <a:chExt cx="6350000" cy="6350000"/>
          </a:xfrm>
        </p:grpSpPr>
        <p:sp>
          <p:nvSpPr>
            <p:cNvPr id="12" name="Freeform 12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62A64C"/>
            </a:solidFill>
          </p:spPr>
        </p:sp>
      </p:grpSp>
      <p:sp>
        <p:nvSpPr>
          <p:cNvPr id="13" name="TextBox 13"/>
          <p:cNvSpPr txBox="1"/>
          <p:nvPr/>
        </p:nvSpPr>
        <p:spPr>
          <a:xfrm>
            <a:off x="4047677" y="1619477"/>
            <a:ext cx="10419862" cy="965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74"/>
              </a:lnSpc>
            </a:pPr>
            <a:r>
              <a:rPr lang="en-US" sz="6499">
                <a:solidFill>
                  <a:srgbClr val="FFFFFF"/>
                </a:solidFill>
                <a:latin typeface="Roboto Bold"/>
              </a:rPr>
              <a:t>Other basic functionalities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672411" y="4744291"/>
            <a:ext cx="4479730" cy="1544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FFFFFF"/>
                </a:solidFill>
                <a:latin typeface="Source Sans Pro"/>
              </a:rPr>
              <a:t>An user can not use the app unless he has verified his account. The verification process can be done through email.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672411" y="3967308"/>
            <a:ext cx="3834535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62A64C"/>
                </a:solidFill>
                <a:latin typeface="Source Sans Pro Bold"/>
              </a:rPr>
              <a:t>Email verification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1247052" y="6625167"/>
            <a:ext cx="182635" cy="182635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62A64C"/>
            </a:solidFill>
          </p:spPr>
        </p:sp>
      </p:grpSp>
      <p:sp>
        <p:nvSpPr>
          <p:cNvPr id="18" name="TextBox 18"/>
          <p:cNvSpPr txBox="1"/>
          <p:nvPr/>
        </p:nvSpPr>
        <p:spPr>
          <a:xfrm>
            <a:off x="1672411" y="6366917"/>
            <a:ext cx="2697270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62A64C"/>
                </a:solidFill>
                <a:latin typeface="Source Sans Pro Bold"/>
              </a:rPr>
              <a:t>User profile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6691456" y="4225558"/>
            <a:ext cx="182635" cy="182635"/>
            <a:chOff x="0" y="0"/>
            <a:chExt cx="6350000" cy="6350000"/>
          </a:xfrm>
        </p:grpSpPr>
        <p:sp>
          <p:nvSpPr>
            <p:cNvPr id="20" name="Freeform 20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62A64C"/>
            </a:solidFill>
          </p:spPr>
        </p:sp>
      </p:grpSp>
      <p:sp>
        <p:nvSpPr>
          <p:cNvPr id="21" name="TextBox 21"/>
          <p:cNvSpPr txBox="1"/>
          <p:nvPr/>
        </p:nvSpPr>
        <p:spPr>
          <a:xfrm>
            <a:off x="7116814" y="3967308"/>
            <a:ext cx="3550219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62A64C"/>
                </a:solidFill>
                <a:latin typeface="Source Sans Pro Bold"/>
              </a:rPr>
              <a:t>Plant locations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6691456" y="6625167"/>
            <a:ext cx="182635" cy="182635"/>
            <a:chOff x="0" y="0"/>
            <a:chExt cx="6350000" cy="6350000"/>
          </a:xfrm>
        </p:grpSpPr>
        <p:sp>
          <p:nvSpPr>
            <p:cNvPr id="23" name="Freeform 2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62A64C"/>
            </a:solidFill>
          </p:spPr>
        </p:sp>
      </p:grpSp>
      <p:sp>
        <p:nvSpPr>
          <p:cNvPr id="24" name="TextBox 24"/>
          <p:cNvSpPr txBox="1"/>
          <p:nvPr/>
        </p:nvSpPr>
        <p:spPr>
          <a:xfrm>
            <a:off x="7116814" y="6366917"/>
            <a:ext cx="3550219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62A64C"/>
                </a:solidFill>
                <a:latin typeface="Source Sans Pro Bold"/>
              </a:rPr>
              <a:t>Reset password</a:t>
            </a:r>
          </a:p>
        </p:txBody>
      </p:sp>
      <p:grpSp>
        <p:nvGrpSpPr>
          <p:cNvPr id="25" name="Group 25"/>
          <p:cNvGrpSpPr/>
          <p:nvPr/>
        </p:nvGrpSpPr>
        <p:grpSpPr>
          <a:xfrm>
            <a:off x="12135860" y="4225558"/>
            <a:ext cx="182635" cy="182635"/>
            <a:chOff x="0" y="0"/>
            <a:chExt cx="6350000" cy="6350000"/>
          </a:xfrm>
        </p:grpSpPr>
        <p:sp>
          <p:nvSpPr>
            <p:cNvPr id="26" name="Freeform 26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62A64C"/>
            </a:solidFill>
          </p:spPr>
        </p:sp>
      </p:grpSp>
      <p:sp>
        <p:nvSpPr>
          <p:cNvPr id="27" name="TextBox 27"/>
          <p:cNvSpPr txBox="1"/>
          <p:nvPr/>
        </p:nvSpPr>
        <p:spPr>
          <a:xfrm>
            <a:off x="12561218" y="3967308"/>
            <a:ext cx="2697270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62A64C"/>
                </a:solidFill>
                <a:latin typeface="Source Sans Pro Bold"/>
              </a:rPr>
              <a:t>Cart</a:t>
            </a:r>
          </a:p>
        </p:txBody>
      </p:sp>
      <p:grpSp>
        <p:nvGrpSpPr>
          <p:cNvPr id="28" name="Group 28"/>
          <p:cNvGrpSpPr/>
          <p:nvPr/>
        </p:nvGrpSpPr>
        <p:grpSpPr>
          <a:xfrm>
            <a:off x="12135860" y="6625167"/>
            <a:ext cx="182635" cy="182635"/>
            <a:chOff x="0" y="0"/>
            <a:chExt cx="6350000" cy="6350000"/>
          </a:xfrm>
        </p:grpSpPr>
        <p:sp>
          <p:nvSpPr>
            <p:cNvPr id="29" name="Freeform 29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62A64C"/>
            </a:solidFill>
          </p:spPr>
        </p:sp>
      </p:grpSp>
      <p:sp>
        <p:nvSpPr>
          <p:cNvPr id="30" name="TextBox 30"/>
          <p:cNvSpPr txBox="1"/>
          <p:nvPr/>
        </p:nvSpPr>
        <p:spPr>
          <a:xfrm>
            <a:off x="12561218" y="6366917"/>
            <a:ext cx="2697270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62A64C"/>
                </a:solidFill>
                <a:latin typeface="Source Sans Pro Bold"/>
              </a:rPr>
              <a:t>User settings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6782773" y="4744291"/>
            <a:ext cx="4479730" cy="763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FFFFFF"/>
                </a:solidFill>
                <a:latin typeface="Source Sans Pro"/>
              </a:rPr>
              <a:t>Plant locations can be viewed from the plant details page. 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2135860" y="4764804"/>
            <a:ext cx="4479730" cy="1153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FFFFFF"/>
                </a:solidFill>
                <a:latin typeface="Source Sans Pro"/>
              </a:rPr>
              <a:t>An user can use cart option to order multiple items and the order is then stored into database.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672411" y="7142252"/>
            <a:ext cx="4479730" cy="1544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FFFFFF"/>
                </a:solidFill>
                <a:latin typeface="Source Sans Pro"/>
              </a:rPr>
              <a:t>Users can upload their plants from this page. They need to provide the required inputs and also can delete them.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6729173" y="7142252"/>
            <a:ext cx="4479730" cy="763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FFFFFF"/>
                </a:solidFill>
                <a:latin typeface="Source Sans Pro"/>
              </a:rPr>
              <a:t>An user can reset their password from settings.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2135860" y="7142252"/>
            <a:ext cx="4479730" cy="1153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FFFFFF"/>
                </a:solidFill>
                <a:latin typeface="Source Sans Pro"/>
              </a:rPr>
              <a:t>The user can reset their username and password from the page and also can see the uploaded plants and log out.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8CD1AAD-53AE-92CF-DD48-CF06F1C64AFF}"/>
              </a:ext>
            </a:extLst>
          </p:cNvPr>
          <p:cNvSpPr txBox="1"/>
          <p:nvPr/>
        </p:nvSpPr>
        <p:spPr>
          <a:xfrm>
            <a:off x="17754600" y="8291166"/>
            <a:ext cx="5603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14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2C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5400000">
            <a:off x="17193074" y="8153849"/>
            <a:ext cx="1472602" cy="736301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flipH="1" flipV="1">
            <a:off x="0" y="0"/>
            <a:ext cx="1345171" cy="1345171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349612" y="345969"/>
            <a:ext cx="502555" cy="476158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11036160" y="2341399"/>
            <a:ext cx="577140" cy="577140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4C8F36">
                <a:alpha val="49804"/>
              </a:srgbClr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11440342" y="2341399"/>
            <a:ext cx="577140" cy="577140"/>
            <a:chOff x="0" y="0"/>
            <a:chExt cx="6350000" cy="6350000"/>
          </a:xfrm>
        </p:grpSpPr>
        <p:sp>
          <p:nvSpPr>
            <p:cNvPr id="8" name="Freeform 8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4C8F36">
                <a:alpha val="49804"/>
              </a:srgbClr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11844524" y="2341399"/>
            <a:ext cx="577140" cy="577140"/>
            <a:chOff x="0" y="0"/>
            <a:chExt cx="6350000" cy="6350000"/>
          </a:xfrm>
        </p:grpSpPr>
        <p:sp>
          <p:nvSpPr>
            <p:cNvPr id="10" name="Freeform 10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4C8F36">
                <a:alpha val="49804"/>
              </a:srgbClr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12656136" y="3863135"/>
            <a:ext cx="182635" cy="182635"/>
            <a:chOff x="0" y="0"/>
            <a:chExt cx="6350000" cy="6350000"/>
          </a:xfrm>
        </p:grpSpPr>
        <p:sp>
          <p:nvSpPr>
            <p:cNvPr id="12" name="Freeform 12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62A64C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12656136" y="6262744"/>
            <a:ext cx="182635" cy="182635"/>
            <a:chOff x="0" y="0"/>
            <a:chExt cx="6350000" cy="6350000"/>
          </a:xfrm>
        </p:grpSpPr>
        <p:sp>
          <p:nvSpPr>
            <p:cNvPr id="14" name="Freeform 14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62A64C"/>
            </a:solidFill>
          </p:spPr>
        </p:sp>
      </p:grpSp>
      <p:grpSp>
        <p:nvGrpSpPr>
          <p:cNvPr id="15" name="Group 15"/>
          <p:cNvGrpSpPr>
            <a:grpSpLocks noChangeAspect="1"/>
          </p:cNvGrpSpPr>
          <p:nvPr/>
        </p:nvGrpSpPr>
        <p:grpSpPr>
          <a:xfrm>
            <a:off x="1669726" y="2273855"/>
            <a:ext cx="3676372" cy="7274335"/>
            <a:chOff x="0" y="0"/>
            <a:chExt cx="2620010" cy="5184140"/>
          </a:xfrm>
        </p:grpSpPr>
        <p:sp>
          <p:nvSpPr>
            <p:cNvPr id="16" name="Freeform 16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7" name="Freeform 17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8"/>
              <a:stretch>
                <a:fillRect l="-2711" r="-2711"/>
              </a:stretch>
            </a:blipFill>
          </p:spPr>
        </p:sp>
        <p:sp>
          <p:nvSpPr>
            <p:cNvPr id="18" name="Freeform 18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19" name="Freeform 19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20" name="Freeform 20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21" name="Freeform 21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22" name="Freeform 22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23" name="Freeform 23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24" name="Freeform 24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id="25" name="Group 25"/>
          <p:cNvGrpSpPr/>
          <p:nvPr/>
        </p:nvGrpSpPr>
        <p:grpSpPr>
          <a:xfrm>
            <a:off x="6518980" y="3863135"/>
            <a:ext cx="182635" cy="182635"/>
            <a:chOff x="0" y="0"/>
            <a:chExt cx="6350000" cy="6350000"/>
          </a:xfrm>
        </p:grpSpPr>
        <p:sp>
          <p:nvSpPr>
            <p:cNvPr id="26" name="Freeform 26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62A64C"/>
            </a:solidFill>
          </p:spPr>
        </p:sp>
      </p:grpSp>
      <p:grpSp>
        <p:nvGrpSpPr>
          <p:cNvPr id="27" name="Group 27"/>
          <p:cNvGrpSpPr/>
          <p:nvPr/>
        </p:nvGrpSpPr>
        <p:grpSpPr>
          <a:xfrm>
            <a:off x="6518980" y="6262744"/>
            <a:ext cx="182635" cy="182635"/>
            <a:chOff x="0" y="0"/>
            <a:chExt cx="6350000" cy="6350000"/>
          </a:xfrm>
        </p:grpSpPr>
        <p:sp>
          <p:nvSpPr>
            <p:cNvPr id="28" name="Freeform 28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62A64C"/>
            </a:solidFill>
          </p:spPr>
        </p:sp>
      </p:grpSp>
      <p:sp>
        <p:nvSpPr>
          <p:cNvPr id="29" name="TextBox 29"/>
          <p:cNvSpPr txBox="1"/>
          <p:nvPr/>
        </p:nvSpPr>
        <p:spPr>
          <a:xfrm>
            <a:off x="6518980" y="1047750"/>
            <a:ext cx="10419862" cy="965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74"/>
              </a:lnSpc>
            </a:pPr>
            <a:r>
              <a:rPr lang="en-US" sz="6499">
                <a:solidFill>
                  <a:srgbClr val="FFFFFF"/>
                </a:solidFill>
                <a:latin typeface="Roboto Bold"/>
              </a:rPr>
              <a:t>Admin Functionalities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3081494" y="4372343"/>
            <a:ext cx="4479730" cy="10191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FFFFFF"/>
                </a:solidFill>
                <a:latin typeface="Source Sans Pro"/>
              </a:rPr>
              <a:t>Admin can see all the plants from all users here.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3081494" y="3604885"/>
            <a:ext cx="2697270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62A64C"/>
                </a:solidFill>
                <a:latin typeface="Source Sans Pro Bold"/>
              </a:rPr>
              <a:t>Plants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3081494" y="6762426"/>
            <a:ext cx="4479730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Source Sans Pro"/>
              </a:rPr>
              <a:t>Admin can sign out from here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3081494" y="6004494"/>
            <a:ext cx="2697270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62A64C"/>
                </a:solidFill>
                <a:latin typeface="Source Sans Pro Bold"/>
              </a:rPr>
              <a:t>Sign out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6944339" y="4362818"/>
            <a:ext cx="4479730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Source Sans Pro"/>
              </a:rPr>
              <a:t>Admin can see all the users and can also delete them.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6944339" y="3604885"/>
            <a:ext cx="2697270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62A64C"/>
                </a:solidFill>
                <a:latin typeface="Source Sans Pro Bold"/>
              </a:rPr>
              <a:t>Users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6944339" y="6004494"/>
            <a:ext cx="3175323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62A64C"/>
                </a:solidFill>
                <a:latin typeface="Source Sans Pro Bold"/>
              </a:rPr>
              <a:t>Transactions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6944339" y="6874444"/>
            <a:ext cx="4479730" cy="10191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FFFFFF"/>
                </a:solidFill>
                <a:latin typeface="Source Sans Pro"/>
              </a:rPr>
              <a:t>All the transactions can be tracked from here.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EDC9057-4425-BC1F-2E9F-BAE1007B7C34}"/>
              </a:ext>
            </a:extLst>
          </p:cNvPr>
          <p:cNvSpPr txBox="1"/>
          <p:nvPr/>
        </p:nvSpPr>
        <p:spPr>
          <a:xfrm>
            <a:off x="17754600" y="8291166"/>
            <a:ext cx="5603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15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2C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841497" y="1666757"/>
            <a:ext cx="10688716" cy="7008372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flipH="1" flipV="1">
            <a:off x="0" y="4074"/>
            <a:ext cx="1345171" cy="1345171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349612" y="350043"/>
            <a:ext cx="502555" cy="47615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 rot="5400000">
            <a:off x="17183549" y="8153848"/>
            <a:ext cx="1472602" cy="736301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753956" y="343601"/>
            <a:ext cx="14780088" cy="716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20"/>
              </a:lnSpc>
            </a:pPr>
            <a:r>
              <a:rPr lang="en-US" sz="4800">
                <a:solidFill>
                  <a:srgbClr val="FFFFFF"/>
                </a:solidFill>
                <a:latin typeface="Roboto Bold"/>
              </a:rPr>
              <a:t>Complete flow chart of our application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0D3034-021F-4510-3384-FA609ECE0DF2}"/>
              </a:ext>
            </a:extLst>
          </p:cNvPr>
          <p:cNvSpPr txBox="1"/>
          <p:nvPr/>
        </p:nvSpPr>
        <p:spPr>
          <a:xfrm>
            <a:off x="17754600" y="8291166"/>
            <a:ext cx="5603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16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2C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5400000">
            <a:off x="17193074" y="8153849"/>
            <a:ext cx="1472602" cy="736301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flipH="1" flipV="1">
            <a:off x="0" y="0"/>
            <a:ext cx="1345171" cy="1345171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349612" y="345969"/>
            <a:ext cx="502555" cy="476158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8451248" y="1899076"/>
            <a:ext cx="577140" cy="577140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4C8F36">
                <a:alpha val="49804"/>
              </a:srgbClr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8855430" y="1899076"/>
            <a:ext cx="577140" cy="577140"/>
            <a:chOff x="0" y="0"/>
            <a:chExt cx="6350000" cy="6350000"/>
          </a:xfrm>
        </p:grpSpPr>
        <p:sp>
          <p:nvSpPr>
            <p:cNvPr id="8" name="Freeform 8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4C8F36">
                <a:alpha val="49804"/>
              </a:srgbClr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9259612" y="1899076"/>
            <a:ext cx="577140" cy="577140"/>
            <a:chOff x="0" y="0"/>
            <a:chExt cx="6350000" cy="6350000"/>
          </a:xfrm>
        </p:grpSpPr>
        <p:sp>
          <p:nvSpPr>
            <p:cNvPr id="10" name="Freeform 10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4C8F36">
                <a:alpha val="49804"/>
              </a:srgbClr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852167" y="3713326"/>
            <a:ext cx="182635" cy="182635"/>
            <a:chOff x="0" y="0"/>
            <a:chExt cx="6350000" cy="6350000"/>
          </a:xfrm>
        </p:grpSpPr>
        <p:sp>
          <p:nvSpPr>
            <p:cNvPr id="12" name="Freeform 12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62A64C"/>
            </a:solidFill>
          </p:spPr>
        </p:sp>
      </p:grpSp>
      <p:sp>
        <p:nvSpPr>
          <p:cNvPr id="13" name="TextBox 13"/>
          <p:cNvSpPr txBox="1"/>
          <p:nvPr/>
        </p:nvSpPr>
        <p:spPr>
          <a:xfrm>
            <a:off x="3934069" y="691636"/>
            <a:ext cx="10419862" cy="965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74"/>
              </a:lnSpc>
            </a:pPr>
            <a:r>
              <a:rPr lang="en-US" sz="6499">
                <a:solidFill>
                  <a:srgbClr val="FFFFFF"/>
                </a:solidFill>
                <a:latin typeface="Roboto Bold"/>
              </a:rPr>
              <a:t>Limitations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77525" y="4880333"/>
            <a:ext cx="4479730" cy="19672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Source Sans Pro"/>
              </a:rPr>
              <a:t>Since the app is completely internet dependent, internet connection is a must which might become problematic.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77525" y="3455076"/>
            <a:ext cx="4242485" cy="1261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62A64C"/>
                </a:solidFill>
                <a:latin typeface="Source Sans Pro Bold"/>
              </a:rPr>
              <a:t>Continuous internet connection needed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6549044" y="3713326"/>
            <a:ext cx="182635" cy="182635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62A64C"/>
            </a:solidFill>
          </p:spPr>
        </p:sp>
      </p:grpSp>
      <p:sp>
        <p:nvSpPr>
          <p:cNvPr id="18" name="TextBox 18"/>
          <p:cNvSpPr txBox="1"/>
          <p:nvPr/>
        </p:nvSpPr>
        <p:spPr>
          <a:xfrm>
            <a:off x="6974402" y="3455076"/>
            <a:ext cx="4533330" cy="1261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62A64C"/>
                </a:solidFill>
                <a:latin typeface="Source Sans Pro Bold"/>
              </a:rPr>
              <a:t>No payment gateway implemented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12339019" y="3713326"/>
            <a:ext cx="182635" cy="182635"/>
            <a:chOff x="0" y="0"/>
            <a:chExt cx="6350000" cy="6350000"/>
          </a:xfrm>
        </p:grpSpPr>
        <p:sp>
          <p:nvSpPr>
            <p:cNvPr id="20" name="Freeform 20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62A64C"/>
            </a:solidFill>
          </p:spPr>
        </p:sp>
      </p:grpSp>
      <p:sp>
        <p:nvSpPr>
          <p:cNvPr id="21" name="TextBox 21"/>
          <p:cNvSpPr txBox="1"/>
          <p:nvPr/>
        </p:nvSpPr>
        <p:spPr>
          <a:xfrm>
            <a:off x="12816929" y="3455076"/>
            <a:ext cx="4243913" cy="1261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62A64C"/>
                </a:solidFill>
                <a:latin typeface="Source Sans Pro Bold"/>
              </a:rPr>
              <a:t>Data fetching latency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6974402" y="4880333"/>
            <a:ext cx="4479730" cy="19672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Source Sans Pro"/>
              </a:rPr>
              <a:t>We were unable to add payment gateway functionality due to limited resources.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2816929" y="4880333"/>
            <a:ext cx="4479730" cy="19672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Source Sans Pro"/>
              </a:rPr>
              <a:t>Some pages may load slower due to data fetching latency. This is dependent on the internet connectivity speed.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33D8C63-017C-F5A6-81A7-3F441B0B2020}"/>
              </a:ext>
            </a:extLst>
          </p:cNvPr>
          <p:cNvSpPr txBox="1"/>
          <p:nvPr/>
        </p:nvSpPr>
        <p:spPr>
          <a:xfrm>
            <a:off x="17754600" y="8291166"/>
            <a:ext cx="5603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17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2C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5400000">
            <a:off x="17193074" y="8153849"/>
            <a:ext cx="1472602" cy="736301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flipH="1" flipV="1">
            <a:off x="0" y="0"/>
            <a:ext cx="1345171" cy="1345171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349612" y="345969"/>
            <a:ext cx="502555" cy="476158"/>
          </a:xfrm>
          <a:prstGeom prst="rect">
            <a:avLst/>
          </a:prstGeom>
        </p:spPr>
      </p:pic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3187120" y="0"/>
            <a:ext cx="11913759" cy="5956880"/>
            <a:chOff x="0" y="0"/>
            <a:chExt cx="6662420" cy="333121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662420" cy="3331210"/>
            </a:xfrm>
            <a:custGeom>
              <a:avLst/>
              <a:gdLst/>
              <a:ahLst/>
              <a:cxnLst/>
              <a:rect l="l" t="t" r="r" b="b"/>
              <a:pathLst>
                <a:path w="6662420" h="3331210">
                  <a:moveTo>
                    <a:pt x="3331210" y="0"/>
                  </a:moveTo>
                  <a:lnTo>
                    <a:pt x="6662420" y="0"/>
                  </a:lnTo>
                  <a:cubicBezTo>
                    <a:pt x="6662420" y="1840230"/>
                    <a:pt x="5171440" y="3331210"/>
                    <a:pt x="3331210" y="3331210"/>
                  </a:cubicBezTo>
                  <a:cubicBezTo>
                    <a:pt x="1490980" y="3331210"/>
                    <a:pt x="0" y="1840230"/>
                    <a:pt x="0" y="0"/>
                  </a:cubicBezTo>
                  <a:lnTo>
                    <a:pt x="3331210" y="0"/>
                  </a:lnTo>
                  <a:close/>
                </a:path>
              </a:pathLst>
            </a:custGeom>
            <a:blipFill>
              <a:blip r:embed="rId8"/>
              <a:stretch>
                <a:fillRect t="-16666" b="-16666"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>
            <a:off x="3251260" y="5463408"/>
            <a:ext cx="11785480" cy="2824912"/>
            <a:chOff x="0" y="0"/>
            <a:chExt cx="4417432" cy="105883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417432" cy="1058833"/>
            </a:xfrm>
            <a:custGeom>
              <a:avLst/>
              <a:gdLst/>
              <a:ahLst/>
              <a:cxnLst/>
              <a:rect l="l" t="t" r="r" b="b"/>
              <a:pathLst>
                <a:path w="4417432" h="1058833">
                  <a:moveTo>
                    <a:pt x="4292972" y="1058833"/>
                  </a:moveTo>
                  <a:lnTo>
                    <a:pt x="124460" y="1058833"/>
                  </a:lnTo>
                  <a:cubicBezTo>
                    <a:pt x="55880" y="1058833"/>
                    <a:pt x="0" y="1002953"/>
                    <a:pt x="0" y="93437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292972" y="0"/>
                  </a:lnTo>
                  <a:cubicBezTo>
                    <a:pt x="4361552" y="0"/>
                    <a:pt x="4417432" y="55880"/>
                    <a:pt x="4417432" y="124460"/>
                  </a:cubicBezTo>
                  <a:lnTo>
                    <a:pt x="4417432" y="934373"/>
                  </a:lnTo>
                  <a:cubicBezTo>
                    <a:pt x="4417432" y="1002953"/>
                    <a:pt x="4361552" y="1058833"/>
                    <a:pt x="4292972" y="1058833"/>
                  </a:cubicBezTo>
                  <a:close/>
                </a:path>
              </a:pathLst>
            </a:custGeom>
            <a:solidFill>
              <a:srgbClr val="4C8F36">
                <a:alpha val="89804"/>
              </a:srgbClr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15705805" y="1784097"/>
            <a:ext cx="3380433" cy="3380433"/>
            <a:chOff x="0" y="0"/>
            <a:chExt cx="6350000" cy="6350000"/>
          </a:xfrm>
        </p:grpSpPr>
        <p:sp>
          <p:nvSpPr>
            <p:cNvPr id="10" name="Freeform 10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4C8F36">
                <a:alpha val="9804"/>
              </a:srgbClr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-798238" y="1784097"/>
            <a:ext cx="3380433" cy="3380433"/>
            <a:chOff x="0" y="0"/>
            <a:chExt cx="6350000" cy="6350000"/>
          </a:xfrm>
        </p:grpSpPr>
        <p:sp>
          <p:nvSpPr>
            <p:cNvPr id="12" name="Freeform 12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4C8F36">
                <a:alpha val="9804"/>
              </a:srgbClr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15043685" y="2792816"/>
            <a:ext cx="1362995" cy="1362995"/>
            <a:chOff x="0" y="0"/>
            <a:chExt cx="6350000" cy="6350000"/>
          </a:xfrm>
        </p:grpSpPr>
        <p:sp>
          <p:nvSpPr>
            <p:cNvPr id="14" name="Freeform 14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4C8F36">
                <a:alpha val="9804"/>
              </a:srgbClr>
            </a:solidFill>
          </p:spPr>
        </p:sp>
      </p:grpSp>
      <p:grpSp>
        <p:nvGrpSpPr>
          <p:cNvPr id="15" name="Group 15"/>
          <p:cNvGrpSpPr/>
          <p:nvPr/>
        </p:nvGrpSpPr>
        <p:grpSpPr>
          <a:xfrm>
            <a:off x="1881320" y="2792816"/>
            <a:ext cx="1362995" cy="1362995"/>
            <a:chOff x="0" y="0"/>
            <a:chExt cx="6350000" cy="6350000"/>
          </a:xfrm>
        </p:grpSpPr>
        <p:sp>
          <p:nvSpPr>
            <p:cNvPr id="16" name="Freeform 16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4C8F36">
                <a:alpha val="9804"/>
              </a:srgbClr>
            </a:solidFill>
          </p:spPr>
        </p:sp>
      </p:grpSp>
      <p:sp>
        <p:nvSpPr>
          <p:cNvPr id="17" name="TextBox 17"/>
          <p:cNvSpPr txBox="1"/>
          <p:nvPr/>
        </p:nvSpPr>
        <p:spPr>
          <a:xfrm>
            <a:off x="3251260" y="5616669"/>
            <a:ext cx="11785480" cy="22611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416"/>
              </a:lnSpc>
              <a:spcBef>
                <a:spcPct val="0"/>
              </a:spcBef>
            </a:pPr>
            <a:r>
              <a:rPr lang="en-US" sz="13154">
                <a:solidFill>
                  <a:srgbClr val="FFFFFF"/>
                </a:solidFill>
                <a:latin typeface="Roboto Bold"/>
              </a:rPr>
              <a:t>THANK YOU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614584" y="8918575"/>
            <a:ext cx="1305883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 spc="709">
                <a:solidFill>
                  <a:srgbClr val="FFFFFF"/>
                </a:solidFill>
                <a:latin typeface="Source Sans Pro"/>
              </a:rPr>
              <a:t>BRIKKHAYON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70FC46D-6567-A3A5-E09C-0B628E3846F2}"/>
              </a:ext>
            </a:extLst>
          </p:cNvPr>
          <p:cNvSpPr txBox="1"/>
          <p:nvPr/>
        </p:nvSpPr>
        <p:spPr>
          <a:xfrm>
            <a:off x="17754600" y="8291166"/>
            <a:ext cx="5603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18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2C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5400000">
            <a:off x="17193074" y="8153849"/>
            <a:ext cx="1472602" cy="736301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flipH="1" flipV="1">
            <a:off x="0" y="0"/>
            <a:ext cx="1345171" cy="1345171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349612" y="345969"/>
            <a:ext cx="502555" cy="476158"/>
          </a:xfrm>
          <a:prstGeom prst="rect">
            <a:avLst/>
          </a:prstGeom>
        </p:spPr>
      </p:pic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2581274" y="822127"/>
            <a:ext cx="2843562" cy="2843551"/>
            <a:chOff x="0" y="0"/>
            <a:chExt cx="6350000" cy="634997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>
            <a:off x="8649433" y="1997850"/>
            <a:ext cx="494567" cy="494567"/>
            <a:chOff x="0" y="0"/>
            <a:chExt cx="6350000" cy="6350000"/>
          </a:xfrm>
        </p:grpSpPr>
        <p:sp>
          <p:nvSpPr>
            <p:cNvPr id="8" name="Freeform 8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4C8F36">
                <a:alpha val="49804"/>
              </a:srgbClr>
            </a:solidFill>
          </p:spPr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12608179" y="822127"/>
            <a:ext cx="2843562" cy="2843551"/>
            <a:chOff x="0" y="0"/>
            <a:chExt cx="6350000" cy="634997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9"/>
              <a:stretch>
                <a:fillRect t="-24941" b="-24941"/>
              </a:stretch>
            </a:blipFill>
          </p:spPr>
        </p:sp>
      </p:grpSp>
      <p:grpSp>
        <p:nvGrpSpPr>
          <p:cNvPr id="11" name="Group 11"/>
          <p:cNvGrpSpPr/>
          <p:nvPr/>
        </p:nvGrpSpPr>
        <p:grpSpPr>
          <a:xfrm>
            <a:off x="8649433" y="1357945"/>
            <a:ext cx="494567" cy="494567"/>
            <a:chOff x="0" y="0"/>
            <a:chExt cx="6350000" cy="6350000"/>
          </a:xfrm>
        </p:grpSpPr>
        <p:sp>
          <p:nvSpPr>
            <p:cNvPr id="12" name="Freeform 12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4C8F36">
                <a:alpha val="49804"/>
              </a:srgbClr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8649433" y="2635292"/>
            <a:ext cx="494567" cy="494567"/>
            <a:chOff x="0" y="0"/>
            <a:chExt cx="6350000" cy="6350000"/>
          </a:xfrm>
        </p:grpSpPr>
        <p:sp>
          <p:nvSpPr>
            <p:cNvPr id="14" name="Freeform 14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4C8F36">
                <a:alpha val="49804"/>
              </a:srgbClr>
            </a:solidFill>
          </p:spPr>
        </p:sp>
      </p:grpSp>
      <p:sp>
        <p:nvSpPr>
          <p:cNvPr id="15" name="TextBox 15"/>
          <p:cNvSpPr txBox="1"/>
          <p:nvPr/>
        </p:nvSpPr>
        <p:spPr>
          <a:xfrm>
            <a:off x="103641" y="3982098"/>
            <a:ext cx="7798829" cy="24918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79"/>
              </a:lnSpc>
            </a:pPr>
            <a:r>
              <a:rPr lang="en-US" sz="3413">
                <a:solidFill>
                  <a:srgbClr val="FFFFFF"/>
                </a:solidFill>
                <a:latin typeface="Source Sans Pro"/>
              </a:rPr>
              <a:t>Saurav Roy</a:t>
            </a:r>
          </a:p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Source Sans Pro"/>
              </a:rPr>
              <a:t>Roll: 1807084</a:t>
            </a:r>
          </a:p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FFFFFF"/>
                </a:solidFill>
                <a:latin typeface="Source Sans Pro"/>
              </a:rPr>
              <a:t>Department of Computer Science and Engineering</a:t>
            </a:r>
          </a:p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FFFFFF"/>
                </a:solidFill>
                <a:latin typeface="Source Sans Pro"/>
              </a:rPr>
              <a:t>Khulna University of Engineering and Technology</a:t>
            </a:r>
          </a:p>
          <a:p>
            <a:pPr algn="ctr">
              <a:lnSpc>
                <a:spcPts val="4032"/>
              </a:lnSpc>
              <a:spcBef>
                <a:spcPct val="0"/>
              </a:spcBef>
            </a:pPr>
            <a:endParaRPr lang="en-US" sz="2600">
              <a:solidFill>
                <a:srgbClr val="FFFFFF"/>
              </a:solidFill>
              <a:latin typeface="Source Sans Pro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0130546" y="4104916"/>
            <a:ext cx="7798829" cy="24918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79"/>
              </a:lnSpc>
            </a:pPr>
            <a:r>
              <a:rPr lang="en-US" sz="3413">
                <a:solidFill>
                  <a:srgbClr val="FFFFFF"/>
                </a:solidFill>
                <a:latin typeface="Source Sans Pro"/>
              </a:rPr>
              <a:t>Dabbrata Das</a:t>
            </a:r>
          </a:p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Source Sans Pro"/>
              </a:rPr>
              <a:t>Roll: 1807109</a:t>
            </a:r>
          </a:p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FFFFFF"/>
                </a:solidFill>
                <a:latin typeface="Source Sans Pro"/>
              </a:rPr>
              <a:t>Department of Computer Science and Engineering</a:t>
            </a:r>
          </a:p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FFFFFF"/>
                </a:solidFill>
                <a:latin typeface="Source Sans Pro"/>
              </a:rPr>
              <a:t>Khulna University of Engineering and Technology</a:t>
            </a:r>
          </a:p>
          <a:p>
            <a:pPr algn="ctr">
              <a:lnSpc>
                <a:spcPts val="4032"/>
              </a:lnSpc>
              <a:spcBef>
                <a:spcPct val="0"/>
              </a:spcBef>
            </a:pPr>
            <a:endParaRPr lang="en-US" sz="2600">
              <a:solidFill>
                <a:srgbClr val="FFFFFF"/>
              </a:solidFill>
              <a:latin typeface="Source Sans Pro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4997302" y="6796753"/>
            <a:ext cx="7798829" cy="29921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19"/>
              </a:lnSpc>
            </a:pPr>
            <a:r>
              <a:rPr lang="en-US" sz="3013">
                <a:solidFill>
                  <a:srgbClr val="FFFFFF"/>
                </a:solidFill>
                <a:latin typeface="Source Sans Pro Italics"/>
              </a:rPr>
              <a:t>Supervised by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Source Sans Pro"/>
              </a:rPr>
              <a:t>Nazia Jahan Khan Chowdhury</a:t>
            </a:r>
          </a:p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FFFFFF"/>
                </a:solidFill>
                <a:latin typeface="Source Sans Pro Medium"/>
              </a:rPr>
              <a:t>Assistant Professor</a:t>
            </a:r>
          </a:p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FFFFFF"/>
                </a:solidFill>
                <a:latin typeface="Source Sans Pro"/>
              </a:rPr>
              <a:t>Department of Computer Science and Engineering</a:t>
            </a:r>
          </a:p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FFFFFF"/>
                </a:solidFill>
                <a:latin typeface="Source Sans Pro"/>
              </a:rPr>
              <a:t>Khulna University of Engineering and Technology</a:t>
            </a:r>
          </a:p>
          <a:p>
            <a:pPr algn="ctr">
              <a:lnSpc>
                <a:spcPts val="4032"/>
              </a:lnSpc>
              <a:spcBef>
                <a:spcPct val="0"/>
              </a:spcBef>
            </a:pPr>
            <a:endParaRPr lang="en-US" sz="2600">
              <a:solidFill>
                <a:srgbClr val="FFFFFF"/>
              </a:solidFill>
              <a:latin typeface="Source Sans Pro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2A75B44-057A-CC5E-99AE-E895648EFE79}"/>
              </a:ext>
            </a:extLst>
          </p:cNvPr>
          <p:cNvSpPr txBox="1"/>
          <p:nvPr/>
        </p:nvSpPr>
        <p:spPr>
          <a:xfrm>
            <a:off x="17830800" y="8293481"/>
            <a:ext cx="304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2C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5400000">
            <a:off x="17193074" y="8153849"/>
            <a:ext cx="1472602" cy="736301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flipH="1" flipV="1">
            <a:off x="0" y="0"/>
            <a:ext cx="1345171" cy="1345171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349612" y="345969"/>
            <a:ext cx="502555" cy="476158"/>
          </a:xfrm>
          <a:prstGeom prst="rect">
            <a:avLst/>
          </a:prstGeom>
        </p:spPr>
      </p:pic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470523" y="1827862"/>
            <a:ext cx="6241136" cy="6241111"/>
            <a:chOff x="0" y="0"/>
            <a:chExt cx="6350000" cy="634997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>
            <a:off x="10182186" y="4524170"/>
            <a:ext cx="494567" cy="494567"/>
            <a:chOff x="0" y="0"/>
            <a:chExt cx="6350000" cy="6350000"/>
          </a:xfrm>
        </p:grpSpPr>
        <p:sp>
          <p:nvSpPr>
            <p:cNvPr id="8" name="Freeform 8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4C8F36">
                <a:alpha val="49804"/>
              </a:srgbClr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10528541" y="4524170"/>
            <a:ext cx="494567" cy="494567"/>
            <a:chOff x="0" y="0"/>
            <a:chExt cx="6350000" cy="6350000"/>
          </a:xfrm>
        </p:grpSpPr>
        <p:sp>
          <p:nvSpPr>
            <p:cNvPr id="10" name="Freeform 10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4C8F36">
                <a:alpha val="49804"/>
              </a:srgbClr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10874896" y="4524170"/>
            <a:ext cx="494567" cy="494567"/>
            <a:chOff x="0" y="0"/>
            <a:chExt cx="6350000" cy="6350000"/>
          </a:xfrm>
        </p:grpSpPr>
        <p:sp>
          <p:nvSpPr>
            <p:cNvPr id="12" name="Freeform 12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4C8F36">
                <a:alpha val="49804"/>
              </a:srgbClr>
            </a:solidFill>
          </p:spPr>
        </p:sp>
      </p:grpSp>
      <p:sp>
        <p:nvSpPr>
          <p:cNvPr id="13" name="TextBox 13"/>
          <p:cNvSpPr txBox="1"/>
          <p:nvPr/>
        </p:nvSpPr>
        <p:spPr>
          <a:xfrm>
            <a:off x="10182186" y="2672842"/>
            <a:ext cx="7077114" cy="965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74"/>
              </a:lnSpc>
            </a:pPr>
            <a:r>
              <a:rPr lang="en-US" sz="6499">
                <a:solidFill>
                  <a:srgbClr val="FFFFFF"/>
                </a:solidFill>
                <a:latin typeface="Roboto Bold"/>
              </a:rPr>
              <a:t>Brikkhayon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182186" y="3790442"/>
            <a:ext cx="6688970" cy="570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FFFFFF"/>
                </a:solidFill>
                <a:latin typeface="Source Sans Pro"/>
              </a:rPr>
              <a:t>Make environment greenful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182186" y="5124450"/>
            <a:ext cx="6688970" cy="25552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059"/>
              </a:lnSpc>
              <a:spcBef>
                <a:spcPct val="0"/>
              </a:spcBef>
            </a:pPr>
            <a:r>
              <a:rPr lang="en-US" sz="2899">
                <a:solidFill>
                  <a:srgbClr val="FFFFFF"/>
                </a:solidFill>
                <a:latin typeface="Source Sans Pro"/>
              </a:rPr>
              <a:t>Brikkhayon is an e-commerce based application which specializes in buying  and selling plants. The app is developed using dart programming language in Flutter UI toolkit.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E76DB0D-AFD1-33BB-B2C0-A93E78DCF7A4}"/>
              </a:ext>
            </a:extLst>
          </p:cNvPr>
          <p:cNvSpPr txBox="1"/>
          <p:nvPr/>
        </p:nvSpPr>
        <p:spPr>
          <a:xfrm>
            <a:off x="17830800" y="8291166"/>
            <a:ext cx="304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2C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H="1" flipV="1">
            <a:off x="0" y="0"/>
            <a:ext cx="1345171" cy="1345171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349612" y="345969"/>
            <a:ext cx="502555" cy="476158"/>
          </a:xfrm>
          <a:prstGeom prst="rect">
            <a:avLst/>
          </a:prstGeom>
        </p:spPr>
      </p:pic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3206931" y="3009616"/>
            <a:ext cx="5081069" cy="7277384"/>
            <a:chOff x="0" y="0"/>
            <a:chExt cx="4433570" cy="6350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433570" cy="6350000"/>
            </a:xfrm>
            <a:custGeom>
              <a:avLst/>
              <a:gdLst/>
              <a:ahLst/>
              <a:cxnLst/>
              <a:rect l="l" t="t" r="r" b="b"/>
              <a:pathLst>
                <a:path w="4433570" h="6350000">
                  <a:moveTo>
                    <a:pt x="4433570" y="0"/>
                  </a:moveTo>
                  <a:lnTo>
                    <a:pt x="4433570" y="0"/>
                  </a:lnTo>
                  <a:lnTo>
                    <a:pt x="4433570" y="0"/>
                  </a:lnTo>
                  <a:lnTo>
                    <a:pt x="4433570" y="6350000"/>
                  </a:lnTo>
                  <a:lnTo>
                    <a:pt x="4433570" y="6350000"/>
                  </a:lnTo>
                  <a:lnTo>
                    <a:pt x="0" y="6350000"/>
                  </a:lnTo>
                  <a:lnTo>
                    <a:pt x="0" y="6350000"/>
                  </a:lnTo>
                  <a:lnTo>
                    <a:pt x="0" y="4433570"/>
                  </a:lnTo>
                  <a:cubicBezTo>
                    <a:pt x="0" y="1985010"/>
                    <a:pt x="1985010" y="0"/>
                    <a:pt x="4433570" y="0"/>
                  </a:cubicBezTo>
                  <a:close/>
                </a:path>
              </a:pathLst>
            </a:custGeom>
            <a:blipFill>
              <a:blip r:embed="rId6"/>
              <a:stretch>
                <a:fillRect l="-14482" t="-12881" b="-4449"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>
            <a:off x="11244986" y="3258375"/>
            <a:ext cx="3923889" cy="3923889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E2C25"/>
            </a:solidFill>
          </p:spPr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1479364" y="3492759"/>
            <a:ext cx="3455133" cy="3455119"/>
            <a:chOff x="0" y="0"/>
            <a:chExt cx="6350000" cy="634997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7"/>
              <a:stretch>
                <a:fillRect t="-25047" b="-25047"/>
              </a:stretch>
            </a:blipFill>
          </p:spPr>
        </p:sp>
      </p:grpSp>
      <p:sp>
        <p:nvSpPr>
          <p:cNvPr id="10" name="TextBox 10"/>
          <p:cNvSpPr txBox="1"/>
          <p:nvPr/>
        </p:nvSpPr>
        <p:spPr>
          <a:xfrm>
            <a:off x="1470523" y="2693376"/>
            <a:ext cx="7077114" cy="965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74"/>
              </a:lnSpc>
            </a:pPr>
            <a:r>
              <a:rPr lang="en-US" sz="6499">
                <a:solidFill>
                  <a:srgbClr val="FFFFFF"/>
                </a:solidFill>
                <a:latin typeface="Roboto Bold"/>
              </a:rPr>
              <a:t>Mission and Vision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1470523" y="1965448"/>
            <a:ext cx="494567" cy="494567"/>
            <a:chOff x="0" y="0"/>
            <a:chExt cx="6350000" cy="6350000"/>
          </a:xfrm>
        </p:grpSpPr>
        <p:sp>
          <p:nvSpPr>
            <p:cNvPr id="12" name="Freeform 12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4C8F36">
                <a:alpha val="49804"/>
              </a:srgbClr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1816878" y="1965448"/>
            <a:ext cx="494567" cy="494567"/>
            <a:chOff x="0" y="0"/>
            <a:chExt cx="6350000" cy="6350000"/>
          </a:xfrm>
        </p:grpSpPr>
        <p:sp>
          <p:nvSpPr>
            <p:cNvPr id="14" name="Freeform 14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4C8F36">
                <a:alpha val="49804"/>
              </a:srgbClr>
            </a:solidFill>
          </p:spPr>
        </p:sp>
      </p:grpSp>
      <p:grpSp>
        <p:nvGrpSpPr>
          <p:cNvPr id="15" name="Group 15"/>
          <p:cNvGrpSpPr/>
          <p:nvPr/>
        </p:nvGrpSpPr>
        <p:grpSpPr>
          <a:xfrm>
            <a:off x="2163233" y="1965448"/>
            <a:ext cx="494567" cy="494567"/>
            <a:chOff x="0" y="0"/>
            <a:chExt cx="6350000" cy="6350000"/>
          </a:xfrm>
        </p:grpSpPr>
        <p:sp>
          <p:nvSpPr>
            <p:cNvPr id="16" name="Freeform 16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4C8F36">
                <a:alpha val="49804"/>
              </a:srgbClr>
            </a:solidFill>
          </p:spPr>
        </p:sp>
      </p:grpSp>
      <p:sp>
        <p:nvSpPr>
          <p:cNvPr id="17" name="TextBox 17"/>
          <p:cNvSpPr txBox="1"/>
          <p:nvPr/>
        </p:nvSpPr>
        <p:spPr>
          <a:xfrm>
            <a:off x="1508623" y="4473432"/>
            <a:ext cx="6820857" cy="21748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Source Sans Pro"/>
              </a:rPr>
              <a:t>The main mission of this project is to make varieties of plants available to the users. The app provides a user friendly environment for the users to do their business. Most of the features are implemented while keeping user comfort in mind.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470523" y="3734776"/>
            <a:ext cx="6820857" cy="7524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299"/>
              </a:lnSpc>
              <a:spcBef>
                <a:spcPct val="0"/>
              </a:spcBef>
            </a:pPr>
            <a:r>
              <a:rPr lang="en-US" sz="4499">
                <a:solidFill>
                  <a:srgbClr val="62A64C"/>
                </a:solidFill>
                <a:latin typeface="Source Sans Pro Bold"/>
              </a:rPr>
              <a:t>Mission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499098" y="7672474"/>
            <a:ext cx="6820857" cy="12985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Source Sans Pro"/>
              </a:rPr>
              <a:t> The app is developed with an idea about making the environment more  beautiful. So far, the project has been both educative and challenging.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413373" y="6891424"/>
            <a:ext cx="6820857" cy="762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299"/>
              </a:lnSpc>
              <a:spcBef>
                <a:spcPct val="0"/>
              </a:spcBef>
            </a:pPr>
            <a:r>
              <a:rPr lang="en-US" sz="4500">
                <a:solidFill>
                  <a:srgbClr val="62A64C"/>
                </a:solidFill>
                <a:latin typeface="Source Sans Pro Bold"/>
              </a:rPr>
              <a:t> Vision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11535149" y="7182264"/>
            <a:ext cx="2060538" cy="2060538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E2C25"/>
            </a:solidFill>
          </p:spPr>
        </p:sp>
      </p:grpSp>
      <p:grpSp>
        <p:nvGrpSpPr>
          <p:cNvPr id="23" name="Group 23"/>
          <p:cNvGrpSpPr>
            <a:grpSpLocks noChangeAspect="1"/>
          </p:cNvGrpSpPr>
          <p:nvPr/>
        </p:nvGrpSpPr>
        <p:grpSpPr>
          <a:xfrm>
            <a:off x="11658227" y="7305345"/>
            <a:ext cx="1814382" cy="1814374"/>
            <a:chOff x="0" y="0"/>
            <a:chExt cx="6350000" cy="6349975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8"/>
              <a:stretch>
                <a:fillRect l="-39283" r="-10715"/>
              </a:stretch>
            </a:blipFill>
          </p:spPr>
        </p:sp>
      </p:grpSp>
      <p:pic>
        <p:nvPicPr>
          <p:cNvPr id="25" name="Picture 2">
            <a:extLst>
              <a:ext uri="{FF2B5EF4-FFF2-40B4-BE49-F238E27FC236}">
                <a16:creationId xmlns:a16="http://schemas.microsoft.com/office/drawing/2014/main" id="{3D7CD3B7-D82E-4177-E0FF-9ED6A9258DA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 rot="5400000">
            <a:off x="17183548" y="1199803"/>
            <a:ext cx="1472602" cy="736301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50715E8E-78A8-4F6E-D993-43C398200C0C}"/>
              </a:ext>
            </a:extLst>
          </p:cNvPr>
          <p:cNvSpPr txBox="1"/>
          <p:nvPr/>
        </p:nvSpPr>
        <p:spPr>
          <a:xfrm>
            <a:off x="17830800" y="1345171"/>
            <a:ext cx="304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2C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5835907"/>
            <a:chOff x="0" y="0"/>
            <a:chExt cx="24384000" cy="778121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t="26051" b="26051"/>
            <a:stretch>
              <a:fillRect/>
            </a:stretch>
          </p:blipFill>
          <p:spPr>
            <a:xfrm>
              <a:off x="0" y="0"/>
              <a:ext cx="24384000" cy="7781210"/>
            </a:xfrm>
            <a:prstGeom prst="rect">
              <a:avLst/>
            </a:prstGeom>
          </p:spPr>
        </p:pic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7193074" y="8153849"/>
            <a:ext cx="1472602" cy="736301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6753971" y="3763858"/>
            <a:ext cx="10745199" cy="5494442"/>
            <a:chOff x="0" y="0"/>
            <a:chExt cx="3088516" cy="157927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088516" cy="1579279"/>
            </a:xfrm>
            <a:custGeom>
              <a:avLst/>
              <a:gdLst/>
              <a:ahLst/>
              <a:cxnLst/>
              <a:rect l="l" t="t" r="r" b="b"/>
              <a:pathLst>
                <a:path w="3088516" h="1579279">
                  <a:moveTo>
                    <a:pt x="2964056" y="1579279"/>
                  </a:moveTo>
                  <a:lnTo>
                    <a:pt x="124460" y="1579279"/>
                  </a:lnTo>
                  <a:cubicBezTo>
                    <a:pt x="55880" y="1579279"/>
                    <a:pt x="0" y="1523399"/>
                    <a:pt x="0" y="145481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964056" y="0"/>
                  </a:lnTo>
                  <a:cubicBezTo>
                    <a:pt x="3032636" y="0"/>
                    <a:pt x="3088516" y="55880"/>
                    <a:pt x="3088516" y="124460"/>
                  </a:cubicBezTo>
                  <a:lnTo>
                    <a:pt x="3088516" y="1454819"/>
                  </a:lnTo>
                  <a:cubicBezTo>
                    <a:pt x="3088516" y="1523399"/>
                    <a:pt x="3032636" y="1579279"/>
                    <a:pt x="2964056" y="1579279"/>
                  </a:cubicBezTo>
                  <a:close/>
                </a:path>
              </a:pathLst>
            </a:custGeom>
            <a:solidFill>
              <a:srgbClr val="4C8F36">
                <a:alpha val="89804"/>
              </a:srgbClr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472197" y="6822052"/>
            <a:ext cx="494567" cy="494567"/>
            <a:chOff x="0" y="0"/>
            <a:chExt cx="6350000" cy="6350000"/>
          </a:xfrm>
        </p:grpSpPr>
        <p:sp>
          <p:nvSpPr>
            <p:cNvPr id="8" name="Freeform 8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4C8F36">
                <a:alpha val="49804"/>
              </a:srgbClr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818552" y="6822052"/>
            <a:ext cx="494567" cy="494567"/>
            <a:chOff x="0" y="0"/>
            <a:chExt cx="6350000" cy="6350000"/>
          </a:xfrm>
        </p:grpSpPr>
        <p:sp>
          <p:nvSpPr>
            <p:cNvPr id="10" name="Freeform 10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4C8F36">
                <a:alpha val="49804"/>
              </a:srgbClr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1164907" y="6822052"/>
            <a:ext cx="494567" cy="494567"/>
            <a:chOff x="0" y="0"/>
            <a:chExt cx="6350000" cy="6350000"/>
          </a:xfrm>
        </p:grpSpPr>
        <p:sp>
          <p:nvSpPr>
            <p:cNvPr id="12" name="Freeform 12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4C8F36">
                <a:alpha val="49804"/>
              </a:srgbClr>
            </a:solidFill>
          </p:spPr>
        </p:sp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5400000">
            <a:off x="9406555" y="5240356"/>
            <a:ext cx="2172279" cy="240926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0855048" y="4640774"/>
            <a:ext cx="3121695" cy="1396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601"/>
              </a:lnSpc>
              <a:spcBef>
                <a:spcPct val="0"/>
              </a:spcBef>
            </a:pPr>
            <a:r>
              <a:rPr lang="en-US" sz="4001">
                <a:solidFill>
                  <a:srgbClr val="FFFFFF"/>
                </a:solidFill>
                <a:latin typeface="Source Sans Pro Bold"/>
              </a:rPr>
              <a:t>Great State Management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5400000">
            <a:off x="12890603" y="5240356"/>
            <a:ext cx="2172279" cy="240926"/>
          </a:xfrm>
          <a:prstGeom prst="rect">
            <a:avLst/>
          </a:prstGeom>
        </p:spPr>
      </p:pic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5190214" y="7405483"/>
            <a:ext cx="1251962" cy="1251957"/>
            <a:chOff x="0" y="0"/>
            <a:chExt cx="6350000" cy="6349975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7"/>
              <a:stretch>
                <a:fillRect l="-16666" r="-16666"/>
              </a:stretch>
            </a:blipFill>
          </p:spPr>
        </p:sp>
      </p:grpSp>
      <p:sp>
        <p:nvSpPr>
          <p:cNvPr id="18" name="TextBox 18"/>
          <p:cNvSpPr txBox="1"/>
          <p:nvPr/>
        </p:nvSpPr>
        <p:spPr>
          <a:xfrm>
            <a:off x="472197" y="7617124"/>
            <a:ext cx="5131779" cy="904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824"/>
              </a:lnSpc>
            </a:pPr>
            <a:r>
              <a:rPr lang="en-US" sz="6499">
                <a:solidFill>
                  <a:srgbClr val="FFFFFF"/>
                </a:solidFill>
                <a:latin typeface="Roboto Bold"/>
              </a:rPr>
              <a:t>Why Flutter!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7971124" y="4640774"/>
            <a:ext cx="2308566" cy="1396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601"/>
              </a:lnSpc>
              <a:spcBef>
                <a:spcPct val="0"/>
              </a:spcBef>
            </a:pPr>
            <a:r>
              <a:rPr lang="en-US" sz="4001">
                <a:solidFill>
                  <a:srgbClr val="FFFFFF"/>
                </a:solidFill>
                <a:latin typeface="Source Sans Pro Bold"/>
              </a:rPr>
              <a:t>Cross platform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4437139" y="4640774"/>
            <a:ext cx="2308566" cy="1396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601"/>
              </a:lnSpc>
              <a:spcBef>
                <a:spcPct val="0"/>
              </a:spcBef>
            </a:pPr>
            <a:r>
              <a:rPr lang="en-US" sz="4001">
                <a:solidFill>
                  <a:srgbClr val="FFFFFF"/>
                </a:solidFill>
                <a:latin typeface="Source Sans Pro Bold"/>
              </a:rPr>
              <a:t>Powerful UI Engine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7996407" y="6783952"/>
            <a:ext cx="8663895" cy="19430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30"/>
              </a:lnSpc>
              <a:spcBef>
                <a:spcPct val="0"/>
              </a:spcBef>
            </a:pPr>
            <a:r>
              <a:rPr lang="en-US" sz="2236">
                <a:solidFill>
                  <a:srgbClr val="FFFFFF"/>
                </a:solidFill>
                <a:latin typeface="Source Sans Pro"/>
              </a:rPr>
              <a:t>Fltter provides the functionality to run an app in multiple types of devices, like- Android, iOS, Web Application. It provides a more developer friendly environment  since it has a powerful UI Engine. State management functionality is a very helpful feature which makes the coding portion much easier.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6767734-11C6-F1C2-8EE8-B5FB1A3E219E}"/>
              </a:ext>
            </a:extLst>
          </p:cNvPr>
          <p:cNvSpPr txBox="1"/>
          <p:nvPr/>
        </p:nvSpPr>
        <p:spPr>
          <a:xfrm>
            <a:off x="17846088" y="8291166"/>
            <a:ext cx="304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2C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5400000">
            <a:off x="17193074" y="8153849"/>
            <a:ext cx="1472602" cy="736301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flipH="1" flipV="1">
            <a:off x="0" y="0"/>
            <a:ext cx="1345171" cy="1345171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349612" y="345969"/>
            <a:ext cx="502555" cy="476158"/>
          </a:xfrm>
          <a:prstGeom prst="rect">
            <a:avLst/>
          </a:prstGeom>
        </p:spPr>
      </p:pic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687307" y="2288104"/>
            <a:ext cx="5639481" cy="5639481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51270"/>
            </a:xfrm>
            <a:custGeom>
              <a:avLst/>
              <a:gdLst/>
              <a:ahLst/>
              <a:cxnLst/>
              <a:rect l="l" t="t" r="r" b="b"/>
              <a:pathLst>
                <a:path w="6350000" h="635127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cubicBezTo>
                    <a:pt x="6350000" y="394970"/>
                    <a:pt x="6350000" y="39497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5955030" y="6351270"/>
                  </a:ln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ubicBezTo>
                    <a:pt x="0" y="5955030"/>
                    <a:pt x="0" y="5955030"/>
                    <a:pt x="0" y="5955030"/>
                  </a:cubicBezTo>
                  <a:close/>
                </a:path>
              </a:pathLst>
            </a:custGeom>
            <a:blipFill>
              <a:blip r:embed="rId8"/>
              <a:stretch>
                <a:fillRect t="-16653" b="-16653"/>
              </a:stretch>
            </a:blipFill>
          </p:spPr>
        </p:sp>
      </p:grpSp>
      <p:sp>
        <p:nvSpPr>
          <p:cNvPr id="7" name="TextBox 7"/>
          <p:cNvSpPr txBox="1"/>
          <p:nvPr/>
        </p:nvSpPr>
        <p:spPr>
          <a:xfrm>
            <a:off x="7956723" y="1047750"/>
            <a:ext cx="9713530" cy="1732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85"/>
              </a:lnSpc>
            </a:pPr>
            <a:r>
              <a:rPr lang="en-US" sz="5900">
                <a:solidFill>
                  <a:srgbClr val="FFFFFF"/>
                </a:solidFill>
                <a:latin typeface="Roboto Bold"/>
              </a:rPr>
              <a:t>What is special about our app?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7956723" y="3122506"/>
            <a:ext cx="494567" cy="494567"/>
            <a:chOff x="0" y="0"/>
            <a:chExt cx="6350000" cy="6350000"/>
          </a:xfrm>
        </p:grpSpPr>
        <p:sp>
          <p:nvSpPr>
            <p:cNvPr id="9" name="Freeform 9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4C8F36">
                <a:alpha val="49804"/>
              </a:srgbClr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8303078" y="3122506"/>
            <a:ext cx="494567" cy="494567"/>
            <a:chOff x="0" y="0"/>
            <a:chExt cx="6350000" cy="6350000"/>
          </a:xfrm>
        </p:grpSpPr>
        <p:sp>
          <p:nvSpPr>
            <p:cNvPr id="11" name="Freeform 11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4C8F36">
                <a:alpha val="49804"/>
              </a:srgbClr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8649433" y="3122506"/>
            <a:ext cx="494567" cy="494567"/>
            <a:chOff x="0" y="0"/>
            <a:chExt cx="6350000" cy="6350000"/>
          </a:xfrm>
        </p:grpSpPr>
        <p:sp>
          <p:nvSpPr>
            <p:cNvPr id="13" name="Freeform 1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4C8F36">
                <a:alpha val="49804"/>
              </a:srgbClr>
            </a:solidFill>
          </p:spPr>
        </p:sp>
      </p:grpSp>
      <p:sp>
        <p:nvSpPr>
          <p:cNvPr id="14" name="TextBox 14"/>
          <p:cNvSpPr txBox="1"/>
          <p:nvPr/>
        </p:nvSpPr>
        <p:spPr>
          <a:xfrm>
            <a:off x="7589225" y="3740449"/>
            <a:ext cx="8442438" cy="48458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48644" lvl="1" indent="-374322">
              <a:lnSpc>
                <a:spcPts val="4854"/>
              </a:lnSpc>
              <a:buFont typeface="Arial"/>
              <a:buChar char="•"/>
            </a:pPr>
            <a:r>
              <a:rPr lang="en-US" sz="3467">
                <a:solidFill>
                  <a:srgbClr val="FFFFFF"/>
                </a:solidFill>
                <a:latin typeface="Source Sans Pro"/>
              </a:rPr>
              <a:t>Authentication using different types of providers</a:t>
            </a:r>
          </a:p>
          <a:p>
            <a:pPr marL="748644" lvl="1" indent="-374322">
              <a:lnSpc>
                <a:spcPts val="4854"/>
              </a:lnSpc>
              <a:buFont typeface="Arial"/>
              <a:buChar char="•"/>
            </a:pPr>
            <a:r>
              <a:rPr lang="en-US" sz="3467">
                <a:solidFill>
                  <a:srgbClr val="FFFFFF"/>
                </a:solidFill>
                <a:latin typeface="Source Sans Pro"/>
              </a:rPr>
              <a:t>Database sorted by categories</a:t>
            </a:r>
          </a:p>
          <a:p>
            <a:pPr marL="748644" lvl="1" indent="-374322">
              <a:lnSpc>
                <a:spcPts val="4854"/>
              </a:lnSpc>
              <a:buFont typeface="Arial"/>
              <a:buChar char="•"/>
            </a:pPr>
            <a:r>
              <a:rPr lang="en-US" sz="3467">
                <a:solidFill>
                  <a:srgbClr val="FFFFFF"/>
                </a:solidFill>
                <a:latin typeface="Source Sans Pro"/>
              </a:rPr>
              <a:t>Chatbot</a:t>
            </a:r>
          </a:p>
          <a:p>
            <a:pPr marL="748644" lvl="1" indent="-374322">
              <a:lnSpc>
                <a:spcPts val="4854"/>
              </a:lnSpc>
              <a:buFont typeface="Arial"/>
              <a:buChar char="•"/>
            </a:pPr>
            <a:r>
              <a:rPr lang="en-US" sz="3467">
                <a:solidFill>
                  <a:srgbClr val="FFFFFF"/>
                </a:solidFill>
                <a:latin typeface="Source Sans Pro"/>
              </a:rPr>
              <a:t>Plant location in map</a:t>
            </a:r>
          </a:p>
          <a:p>
            <a:pPr marL="748644" lvl="1" indent="-374322">
              <a:lnSpc>
                <a:spcPts val="4854"/>
              </a:lnSpc>
              <a:buFont typeface="Arial"/>
              <a:buChar char="•"/>
            </a:pPr>
            <a:r>
              <a:rPr lang="en-US" sz="3467">
                <a:solidFill>
                  <a:srgbClr val="FFFFFF"/>
                </a:solidFill>
                <a:latin typeface="Source Sans Pro"/>
              </a:rPr>
              <a:t>Location based searching</a:t>
            </a:r>
          </a:p>
          <a:p>
            <a:pPr marL="748644" lvl="1" indent="-374322">
              <a:lnSpc>
                <a:spcPts val="4854"/>
              </a:lnSpc>
              <a:buFont typeface="Arial"/>
              <a:buChar char="•"/>
            </a:pPr>
            <a:r>
              <a:rPr lang="en-US" sz="3467">
                <a:solidFill>
                  <a:srgbClr val="FFFFFF"/>
                </a:solidFill>
                <a:latin typeface="Source Sans Pro"/>
              </a:rPr>
              <a:t>Voice recognation based  searching</a:t>
            </a:r>
          </a:p>
          <a:p>
            <a:pPr marL="748644" lvl="1" indent="-374322">
              <a:lnSpc>
                <a:spcPts val="4854"/>
              </a:lnSpc>
              <a:buFont typeface="Arial"/>
              <a:buChar char="•"/>
            </a:pPr>
            <a:r>
              <a:rPr lang="en-US" sz="3467">
                <a:solidFill>
                  <a:srgbClr val="FFFFFF"/>
                </a:solidFill>
                <a:latin typeface="Source Sans Pro"/>
              </a:rPr>
              <a:t>Other basic e-commerce functionalities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75ED36F-2A82-14A5-673E-31C8EE104538}"/>
              </a:ext>
            </a:extLst>
          </p:cNvPr>
          <p:cNvSpPr txBox="1"/>
          <p:nvPr/>
        </p:nvSpPr>
        <p:spPr>
          <a:xfrm>
            <a:off x="17830800" y="8267700"/>
            <a:ext cx="304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2C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5400000">
            <a:off x="17193074" y="8153849"/>
            <a:ext cx="1472602" cy="736301"/>
          </a:xfrm>
          <a:prstGeom prst="rect">
            <a:avLst/>
          </a:prstGeom>
        </p:spPr>
      </p:pic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1228725" y="536450"/>
            <a:ext cx="4407932" cy="8721850"/>
            <a:chOff x="0" y="0"/>
            <a:chExt cx="2620010" cy="5184140"/>
          </a:xfrm>
        </p:grpSpPr>
        <p:sp>
          <p:nvSpPr>
            <p:cNvPr id="4" name="Freeform 4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4"/>
              <a:stretch>
                <a:fillRect l="-8" r="-8"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sp>
        <p:nvSpPr>
          <p:cNvPr id="13" name="TextBox 13"/>
          <p:cNvSpPr txBox="1"/>
          <p:nvPr/>
        </p:nvSpPr>
        <p:spPr>
          <a:xfrm>
            <a:off x="6799776" y="1806836"/>
            <a:ext cx="10761448" cy="1094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528"/>
              </a:lnSpc>
            </a:pPr>
            <a:r>
              <a:rPr lang="en-US" sz="7415">
                <a:solidFill>
                  <a:srgbClr val="FFFFFF"/>
                </a:solidFill>
                <a:latin typeface="Roboto Bold"/>
              </a:rPr>
              <a:t>4 different ways to log in!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047059" y="4128041"/>
            <a:ext cx="6337725" cy="31885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87268" lvl="1" indent="-493634">
              <a:lnSpc>
                <a:spcPts val="6401"/>
              </a:lnSpc>
              <a:buFont typeface="Arial"/>
              <a:buChar char="•"/>
            </a:pPr>
            <a:r>
              <a:rPr lang="en-US" sz="4572">
                <a:solidFill>
                  <a:srgbClr val="FFFFFF"/>
                </a:solidFill>
                <a:latin typeface="Source Sans Pro"/>
              </a:rPr>
              <a:t> Email</a:t>
            </a:r>
          </a:p>
          <a:p>
            <a:pPr marL="987268" lvl="1" indent="-493634">
              <a:lnSpc>
                <a:spcPts val="6401"/>
              </a:lnSpc>
              <a:buFont typeface="Arial"/>
              <a:buChar char="•"/>
            </a:pPr>
            <a:r>
              <a:rPr lang="en-US" sz="4572">
                <a:solidFill>
                  <a:srgbClr val="FFFFFF"/>
                </a:solidFill>
                <a:latin typeface="Source Sans Pro"/>
              </a:rPr>
              <a:t> Google</a:t>
            </a:r>
          </a:p>
          <a:p>
            <a:pPr marL="987268" lvl="1" indent="-493634">
              <a:lnSpc>
                <a:spcPts val="6401"/>
              </a:lnSpc>
              <a:buFont typeface="Arial"/>
              <a:buChar char="•"/>
            </a:pPr>
            <a:r>
              <a:rPr lang="en-US" sz="4572">
                <a:solidFill>
                  <a:srgbClr val="FFFFFF"/>
                </a:solidFill>
                <a:latin typeface="Source Sans Pro"/>
              </a:rPr>
              <a:t> Facebook</a:t>
            </a:r>
          </a:p>
          <a:p>
            <a:pPr marL="987268" lvl="1" indent="-493634">
              <a:lnSpc>
                <a:spcPts val="6401"/>
              </a:lnSpc>
              <a:buFont typeface="Arial"/>
              <a:buChar char="•"/>
            </a:pPr>
            <a:r>
              <a:rPr lang="en-US" sz="4572">
                <a:solidFill>
                  <a:srgbClr val="FFFFFF"/>
                </a:solidFill>
                <a:latin typeface="Source Sans Pro"/>
              </a:rPr>
              <a:t> Twitter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flipH="1" flipV="1">
            <a:off x="0" y="0"/>
            <a:ext cx="1345171" cy="1345171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349612" y="345969"/>
            <a:ext cx="502555" cy="476158"/>
          </a:xfrm>
          <a:prstGeom prst="rect">
            <a:avLst/>
          </a:prstGeom>
        </p:spPr>
      </p:pic>
      <p:grpSp>
        <p:nvGrpSpPr>
          <p:cNvPr id="17" name="Group 17"/>
          <p:cNvGrpSpPr/>
          <p:nvPr/>
        </p:nvGrpSpPr>
        <p:grpSpPr>
          <a:xfrm>
            <a:off x="7629896" y="3315201"/>
            <a:ext cx="494567" cy="494567"/>
            <a:chOff x="0" y="0"/>
            <a:chExt cx="6350000" cy="6350000"/>
          </a:xfrm>
        </p:grpSpPr>
        <p:sp>
          <p:nvSpPr>
            <p:cNvPr id="18" name="Freeform 18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4C8F36">
                <a:alpha val="49804"/>
              </a:srgbClr>
            </a:solidFill>
          </p:spPr>
        </p:sp>
      </p:grpSp>
      <p:grpSp>
        <p:nvGrpSpPr>
          <p:cNvPr id="19" name="Group 19"/>
          <p:cNvGrpSpPr/>
          <p:nvPr/>
        </p:nvGrpSpPr>
        <p:grpSpPr>
          <a:xfrm>
            <a:off x="7976251" y="3315201"/>
            <a:ext cx="494567" cy="494567"/>
            <a:chOff x="0" y="0"/>
            <a:chExt cx="6350000" cy="6350000"/>
          </a:xfrm>
        </p:grpSpPr>
        <p:sp>
          <p:nvSpPr>
            <p:cNvPr id="20" name="Freeform 20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4C8F36">
                <a:alpha val="49804"/>
              </a:srgbClr>
            </a:solidFill>
          </p:spPr>
        </p:sp>
      </p:grpSp>
      <p:grpSp>
        <p:nvGrpSpPr>
          <p:cNvPr id="21" name="Group 21"/>
          <p:cNvGrpSpPr/>
          <p:nvPr/>
        </p:nvGrpSpPr>
        <p:grpSpPr>
          <a:xfrm>
            <a:off x="8322606" y="3315201"/>
            <a:ext cx="494567" cy="494567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4C8F36">
                <a:alpha val="49804"/>
              </a:srgbClr>
            </a:solidFill>
          </p:spPr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4C041429-4D36-E7F9-F76E-678BD48E3521}"/>
              </a:ext>
            </a:extLst>
          </p:cNvPr>
          <p:cNvSpPr txBox="1"/>
          <p:nvPr/>
        </p:nvSpPr>
        <p:spPr>
          <a:xfrm>
            <a:off x="17830800" y="8291166"/>
            <a:ext cx="304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2C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5400000">
            <a:off x="17193074" y="8153849"/>
            <a:ext cx="1472602" cy="736301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flipH="1" flipV="1">
            <a:off x="0" y="0"/>
            <a:ext cx="1345171" cy="1345171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349612" y="345969"/>
            <a:ext cx="502555" cy="476158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1345171" y="3946276"/>
            <a:ext cx="494567" cy="494567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4C8F36">
                <a:alpha val="49804"/>
              </a:srgbClr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1691526" y="3946276"/>
            <a:ext cx="494567" cy="494567"/>
            <a:chOff x="0" y="0"/>
            <a:chExt cx="6350000" cy="6350000"/>
          </a:xfrm>
        </p:grpSpPr>
        <p:sp>
          <p:nvSpPr>
            <p:cNvPr id="8" name="Freeform 8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4C8F36">
                <a:alpha val="49804"/>
              </a:srgbClr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2037881" y="3946276"/>
            <a:ext cx="494567" cy="494567"/>
            <a:chOff x="0" y="0"/>
            <a:chExt cx="6350000" cy="6350000"/>
          </a:xfrm>
        </p:grpSpPr>
        <p:sp>
          <p:nvSpPr>
            <p:cNvPr id="10" name="Freeform 10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4C8F36">
                <a:alpha val="49804"/>
              </a:srgbClr>
            </a:solidFill>
          </p:spPr>
        </p:sp>
      </p:grp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12269436" y="782575"/>
            <a:ext cx="4407932" cy="8721850"/>
            <a:chOff x="0" y="0"/>
            <a:chExt cx="2620010" cy="5184140"/>
          </a:xfrm>
        </p:grpSpPr>
        <p:sp>
          <p:nvSpPr>
            <p:cNvPr id="12" name="Freeform 12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8"/>
              <a:stretch>
                <a:fillRect l="-8" r="-8"/>
              </a:stretch>
            </a:blipFill>
          </p:spPr>
        </p:sp>
        <p:sp>
          <p:nvSpPr>
            <p:cNvPr id="14" name="Freeform 14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16" name="Freeform 16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17" name="Freeform 17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18" name="Freeform 18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19" name="Freeform 19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20" name="Freeform 20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sp>
        <p:nvSpPr>
          <p:cNvPr id="21" name="TextBox 21"/>
          <p:cNvSpPr txBox="1"/>
          <p:nvPr/>
        </p:nvSpPr>
        <p:spPr>
          <a:xfrm>
            <a:off x="1236722" y="2942976"/>
            <a:ext cx="8656095" cy="965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74"/>
              </a:lnSpc>
            </a:pPr>
            <a:r>
              <a:rPr lang="en-US" sz="6499">
                <a:solidFill>
                  <a:srgbClr val="FFFFFF"/>
                </a:solidFill>
                <a:latin typeface="Roboto Bold"/>
              </a:rPr>
              <a:t>Chatbot </a:t>
            </a:r>
          </a:p>
        </p:txBody>
      </p:sp>
      <p:grpSp>
        <p:nvGrpSpPr>
          <p:cNvPr id="22" name="Group 22"/>
          <p:cNvGrpSpPr>
            <a:grpSpLocks noChangeAspect="1"/>
          </p:cNvGrpSpPr>
          <p:nvPr/>
        </p:nvGrpSpPr>
        <p:grpSpPr>
          <a:xfrm>
            <a:off x="4618267" y="2790072"/>
            <a:ext cx="1251962" cy="1251957"/>
            <a:chOff x="0" y="0"/>
            <a:chExt cx="6350000" cy="6349975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9"/>
              <a:stretch>
                <a:fillRect l="-39843" r="-39843"/>
              </a:stretch>
            </a:blipFill>
          </p:spPr>
        </p:sp>
      </p:grpSp>
      <p:sp>
        <p:nvSpPr>
          <p:cNvPr id="24" name="TextBox 24"/>
          <p:cNvSpPr txBox="1"/>
          <p:nvPr/>
        </p:nvSpPr>
        <p:spPr>
          <a:xfrm>
            <a:off x="1204473" y="5067300"/>
            <a:ext cx="8796793" cy="2794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FFFFFF"/>
                </a:solidFill>
                <a:latin typeface="Source Sans Pro"/>
              </a:rPr>
              <a:t>Chatbot is implemented using </a:t>
            </a:r>
            <a:r>
              <a:rPr lang="en-US" sz="3999">
                <a:solidFill>
                  <a:srgbClr val="FFFFFF"/>
                </a:solidFill>
                <a:latin typeface="Source Sans Pro Bold Italics"/>
              </a:rPr>
              <a:t>Dialogflow API. </a:t>
            </a:r>
            <a:r>
              <a:rPr lang="en-US" sz="3999">
                <a:solidFill>
                  <a:srgbClr val="FFFFFF"/>
                </a:solidFill>
                <a:latin typeface="Source Sans Pro"/>
              </a:rPr>
              <a:t>The chatbot can be trained from dialogflow dynamically with numerous questions and answers 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641A80B-1A00-3A17-30A0-1AA565B46C34}"/>
              </a:ext>
            </a:extLst>
          </p:cNvPr>
          <p:cNvSpPr txBox="1"/>
          <p:nvPr/>
        </p:nvSpPr>
        <p:spPr>
          <a:xfrm>
            <a:off x="17830800" y="8291166"/>
            <a:ext cx="304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2C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5400000">
            <a:off x="17193074" y="8153849"/>
            <a:ext cx="1472602" cy="736301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flipH="1" flipV="1">
            <a:off x="0" y="0"/>
            <a:ext cx="1345171" cy="1345171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349612" y="345969"/>
            <a:ext cx="502555" cy="476158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5558222" y="4165821"/>
            <a:ext cx="494567" cy="494567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4C8F36">
                <a:alpha val="49804"/>
              </a:srgbClr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5904577" y="4165821"/>
            <a:ext cx="494567" cy="494567"/>
            <a:chOff x="0" y="0"/>
            <a:chExt cx="6350000" cy="6350000"/>
          </a:xfrm>
        </p:grpSpPr>
        <p:sp>
          <p:nvSpPr>
            <p:cNvPr id="8" name="Freeform 8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4C8F36">
                <a:alpha val="49804"/>
              </a:srgbClr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6250932" y="4165821"/>
            <a:ext cx="494567" cy="494567"/>
            <a:chOff x="0" y="0"/>
            <a:chExt cx="6350000" cy="6350000"/>
          </a:xfrm>
        </p:grpSpPr>
        <p:sp>
          <p:nvSpPr>
            <p:cNvPr id="10" name="Freeform 10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4C8F36">
                <a:alpha val="49804"/>
              </a:srgbClr>
            </a:solidFill>
          </p:spPr>
        </p:sp>
      </p:grp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2337567" y="822127"/>
            <a:ext cx="4407932" cy="8721850"/>
            <a:chOff x="0" y="0"/>
            <a:chExt cx="2620010" cy="5184140"/>
          </a:xfrm>
        </p:grpSpPr>
        <p:sp>
          <p:nvSpPr>
            <p:cNvPr id="12" name="Freeform 12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8"/>
              <a:stretch>
                <a:fillRect l="-8" r="-8"/>
              </a:stretch>
            </a:blipFill>
          </p:spPr>
        </p:sp>
        <p:sp>
          <p:nvSpPr>
            <p:cNvPr id="14" name="Freeform 14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16" name="Freeform 16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17" name="Freeform 17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18" name="Freeform 18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19" name="Freeform 19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20" name="Freeform 20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id="21" name="Group 21"/>
          <p:cNvGrpSpPr/>
          <p:nvPr/>
        </p:nvGrpSpPr>
        <p:grpSpPr>
          <a:xfrm>
            <a:off x="7827797" y="3429086"/>
            <a:ext cx="494567" cy="494567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4C8F36">
                <a:alpha val="49804"/>
              </a:srgbClr>
            </a:solidFill>
          </p:spPr>
        </p:sp>
      </p:grpSp>
      <p:grpSp>
        <p:nvGrpSpPr>
          <p:cNvPr id="23" name="Group 23"/>
          <p:cNvGrpSpPr/>
          <p:nvPr/>
        </p:nvGrpSpPr>
        <p:grpSpPr>
          <a:xfrm>
            <a:off x="8174152" y="3429086"/>
            <a:ext cx="494567" cy="494567"/>
            <a:chOff x="0" y="0"/>
            <a:chExt cx="6350000" cy="6350000"/>
          </a:xfrm>
        </p:grpSpPr>
        <p:sp>
          <p:nvSpPr>
            <p:cNvPr id="24" name="Freeform 24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4C8F36">
                <a:alpha val="49804"/>
              </a:srgbClr>
            </a:solidFill>
          </p:spPr>
        </p:sp>
      </p:grpSp>
      <p:grpSp>
        <p:nvGrpSpPr>
          <p:cNvPr id="25" name="Group 25"/>
          <p:cNvGrpSpPr/>
          <p:nvPr/>
        </p:nvGrpSpPr>
        <p:grpSpPr>
          <a:xfrm>
            <a:off x="8520507" y="3429086"/>
            <a:ext cx="494567" cy="494567"/>
            <a:chOff x="0" y="0"/>
            <a:chExt cx="6350000" cy="6350000"/>
          </a:xfrm>
        </p:grpSpPr>
        <p:sp>
          <p:nvSpPr>
            <p:cNvPr id="26" name="Freeform 26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4C8F36">
                <a:alpha val="49804"/>
              </a:srgbClr>
            </a:solidFill>
          </p:spPr>
        </p:sp>
      </p:grpSp>
      <p:pic>
        <p:nvPicPr>
          <p:cNvPr id="27" name="Picture 27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6842452" y="2266401"/>
            <a:ext cx="1086923" cy="1086923"/>
          </a:xfrm>
          <a:prstGeom prst="rect">
            <a:avLst/>
          </a:prstGeom>
        </p:spPr>
      </p:pic>
      <p:sp>
        <p:nvSpPr>
          <p:cNvPr id="28" name="TextBox 28"/>
          <p:cNvSpPr txBox="1"/>
          <p:nvPr/>
        </p:nvSpPr>
        <p:spPr>
          <a:xfrm>
            <a:off x="7827797" y="2275926"/>
            <a:ext cx="9431503" cy="9150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014"/>
              </a:lnSpc>
            </a:pPr>
            <a:r>
              <a:rPr lang="en-US" sz="6099">
                <a:solidFill>
                  <a:srgbClr val="FFFFFF"/>
                </a:solidFill>
                <a:latin typeface="Roboto Bold"/>
              </a:rPr>
              <a:t>Location based searching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7827797" y="4089621"/>
            <a:ext cx="8796793" cy="4203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FFFFFF"/>
                </a:solidFill>
                <a:latin typeface="Source Sans Pro"/>
              </a:rPr>
              <a:t>An user can search for plants nearest to his location. He can filter the plant suggestions by providing distance from his current location. This procedure is done using </a:t>
            </a:r>
            <a:r>
              <a:rPr lang="en-US" sz="3999">
                <a:solidFill>
                  <a:srgbClr val="FFFFFF"/>
                </a:solidFill>
                <a:latin typeface="Source Sans Pro Bold Italics"/>
              </a:rPr>
              <a:t>geolocation</a:t>
            </a:r>
            <a:r>
              <a:rPr lang="en-US" sz="3999">
                <a:solidFill>
                  <a:srgbClr val="FFFFFF"/>
                </a:solidFill>
                <a:latin typeface="Source Sans Pro Bold"/>
              </a:rPr>
              <a:t> </a:t>
            </a:r>
            <a:r>
              <a:rPr lang="en-US" sz="3999">
                <a:solidFill>
                  <a:srgbClr val="FFFFFF"/>
                </a:solidFill>
                <a:latin typeface="Source Sans Pro"/>
              </a:rPr>
              <a:t>and </a:t>
            </a:r>
            <a:r>
              <a:rPr lang="en-US" sz="3999">
                <a:solidFill>
                  <a:srgbClr val="FFFFFF"/>
                </a:solidFill>
                <a:latin typeface="Source Sans Pro Bold Italics"/>
              </a:rPr>
              <a:t>geocoding</a:t>
            </a:r>
            <a:r>
              <a:rPr lang="en-US" sz="3999">
                <a:solidFill>
                  <a:srgbClr val="FFFFFF"/>
                </a:solidFill>
                <a:latin typeface="Source Sans Pro"/>
              </a:rPr>
              <a:t> dependencies.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22C8E16-00E8-CE3C-5963-7A4B95638EA4}"/>
              </a:ext>
            </a:extLst>
          </p:cNvPr>
          <p:cNvSpPr txBox="1"/>
          <p:nvPr/>
        </p:nvSpPr>
        <p:spPr>
          <a:xfrm>
            <a:off x="17830800" y="8309754"/>
            <a:ext cx="304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768</Words>
  <Application>Microsoft Office PowerPoint</Application>
  <PresentationFormat>Custom</PresentationFormat>
  <Paragraphs>111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8" baseType="lpstr">
      <vt:lpstr>Source Sans Pro Medium</vt:lpstr>
      <vt:lpstr>Times New Roman</vt:lpstr>
      <vt:lpstr>Arial</vt:lpstr>
      <vt:lpstr>Source Sans Pro Italics</vt:lpstr>
      <vt:lpstr>Source Sans Pro Bold Italics</vt:lpstr>
      <vt:lpstr>Source Sans Pro Bold</vt:lpstr>
      <vt:lpstr>Calibri</vt:lpstr>
      <vt:lpstr>Roboto Bold</vt:lpstr>
      <vt:lpstr>Source Sans Pro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Saurav Roy</dc:title>
  <cp:lastModifiedBy>Saurav Roy</cp:lastModifiedBy>
  <cp:revision>2</cp:revision>
  <dcterms:created xsi:type="dcterms:W3CDTF">2006-08-16T00:00:00Z</dcterms:created>
  <dcterms:modified xsi:type="dcterms:W3CDTF">2022-12-31T06:51:14Z</dcterms:modified>
  <dc:identifier>DAFV9e30Qv8</dc:identifier>
</cp:coreProperties>
</file>